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8"/>
  </p:notesMasterIdLst>
  <p:sldIdLst>
    <p:sldId id="256" r:id="rId2"/>
    <p:sldId id="299" r:id="rId3"/>
    <p:sldId id="2014" r:id="rId4"/>
    <p:sldId id="2015" r:id="rId5"/>
    <p:sldId id="2016" r:id="rId6"/>
    <p:sldId id="2018" r:id="rId7"/>
    <p:sldId id="2019" r:id="rId8"/>
    <p:sldId id="2020" r:id="rId9"/>
    <p:sldId id="2001" r:id="rId10"/>
    <p:sldId id="2023" r:id="rId11"/>
    <p:sldId id="2021" r:id="rId12"/>
    <p:sldId id="2022" r:id="rId13"/>
    <p:sldId id="1905" r:id="rId14"/>
    <p:sldId id="2011" r:id="rId15"/>
    <p:sldId id="2013" r:id="rId16"/>
    <p:sldId id="2024" r:id="rId17"/>
  </p:sldIdLst>
  <p:sldSz cx="9144000" cy="6858000" type="screen4x3"/>
  <p:notesSz cx="7019925" cy="93059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azic" initials="i" lastIdx="3" clrIdx="0"/>
  <p:cmAuthor id="1" name="vlovric" initials="v" lastIdx="10" clrIdx="1">
    <p:extLst>
      <p:ext uri="{19B8F6BF-5375-455C-9EA6-DF929625EA0E}">
        <p15:presenceInfo xmlns:p15="http://schemas.microsoft.com/office/powerpoint/2012/main" userId="S-1-5-21-2838918485-2815261674-684108983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0F4"/>
    <a:srgbClr val="F2F2F2"/>
    <a:srgbClr val="FA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78" autoAdjust="0"/>
  </p:normalViewPr>
  <p:slideViewPr>
    <p:cSldViewPr>
      <p:cViewPr varScale="1">
        <p:scale>
          <a:sx n="114" d="100"/>
          <a:sy n="114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989E505-E793-4708-BBC4-DFB2180CCF21}" type="datetimeFigureOut">
              <a:rPr lang="hr-HR" smtClean="0"/>
              <a:pPr/>
              <a:t>6.9.2023.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0A97F5D-F35C-490F-B08F-0211EF7274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65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F5D-F35C-490F-B08F-0211EF72747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2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8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2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32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4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F5D-F35C-490F-B08F-0211EF72747C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99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F5D-F35C-490F-B08F-0211EF72747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16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F5D-F35C-490F-B08F-0211EF72747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7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F5D-F35C-490F-B08F-0211EF72747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5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5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0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4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2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2518-65C0-4F14-973D-026ED2ECEE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0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9F19-11B6-4DA5-A6C8-321EB7E46BA7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06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C93F-0EB6-4B3F-BD06-BC4083092337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91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531-B847-4E49-A8E7-82A1804B7A17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38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68-A967-4128-85E4-FBD9B3CA77F7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33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014-77BE-459E-BA8F-037F19251EF0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36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D668-C8A8-41FB-8FBD-446AA1F86D01}" type="datetime1">
              <a:rPr lang="sr-Latn-CS" smtClean="0"/>
              <a:t>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93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BB35-E513-4220-BE41-35C353FD6F7B}" type="datetime1">
              <a:rPr lang="sr-Latn-CS" smtClean="0"/>
              <a:t>6.9.2023.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22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F25-81A3-4720-811C-38877C436177}" type="datetime1">
              <a:rPr lang="sr-Latn-CS" smtClean="0"/>
              <a:t>6.9.2023.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45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38D1-23C8-4191-9019-F924878E01C0}" type="datetime1">
              <a:rPr lang="sr-Latn-CS" smtClean="0"/>
              <a:t>6.9.2023.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7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4DE4-1819-44DF-9C29-47B8D25126F2}" type="datetime1">
              <a:rPr lang="sr-Latn-CS" smtClean="0"/>
              <a:t>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09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42D1-0AF0-4BCE-AC50-64B9976515C8}" type="datetime1">
              <a:rPr lang="sr-Latn-CS" smtClean="0"/>
              <a:t>6.9.2023.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42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2593-66B8-4491-8F64-712361295DAD}" type="datetime1">
              <a:rPr lang="sr-Latn-CS" smtClean="0"/>
              <a:t>6.9.2023.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2742C-4E96-6C81-AAF2-6FF03D9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7"/>
          <a:stretch/>
        </p:blipFill>
        <p:spPr>
          <a:xfrm rot="5400000">
            <a:off x="4725929" y="2451652"/>
            <a:ext cx="6858000" cy="1954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8D71F5-0C06-DF95-21DA-BFD63CA10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r="15578" b="22199"/>
          <a:stretch/>
        </p:blipFill>
        <p:spPr>
          <a:xfrm>
            <a:off x="7467600" y="-33093"/>
            <a:ext cx="1676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9144000" cy="676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64" y="3933056"/>
            <a:ext cx="8136904" cy="2831544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endParaRPr lang="hr-H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hr-H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000" b="1" dirty="0">
                <a:solidFill>
                  <a:srgbClr val="7340F4"/>
                </a:solidFill>
                <a:latin typeface="Arial" pitchFamily="34" charset="0"/>
                <a:cs typeface="Arial" pitchFamily="34" charset="0"/>
              </a:rPr>
              <a:t>____________________________________________</a:t>
            </a: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r>
              <a:rPr lang="hr-HR" sz="2000" b="1" dirty="0">
                <a:latin typeface="Arial" pitchFamily="34" charset="0"/>
                <a:cs typeface="Arial" pitchFamily="34" charset="0"/>
              </a:rPr>
              <a:t>Adria Digital Exchange – </a:t>
            </a:r>
            <a:r>
              <a:rPr lang="hr-HR" sz="2000" b="1" dirty="0" err="1">
                <a:latin typeface="Arial" pitchFamily="34" charset="0"/>
                <a:cs typeface="Arial" pitchFamily="34" charset="0"/>
              </a:rPr>
              <a:t>new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>
                <a:latin typeface="Arial" pitchFamily="34" charset="0"/>
                <a:cs typeface="Arial" pitchFamily="34" charset="0"/>
              </a:rPr>
              <a:t>digital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>
                <a:latin typeface="Arial" pitchFamily="34" charset="0"/>
                <a:cs typeface="Arial" pitchFamily="34" charset="0"/>
              </a:rPr>
              <a:t>asset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>
                <a:latin typeface="Arial" pitchFamily="34" charset="0"/>
                <a:cs typeface="Arial" pitchFamily="34" charset="0"/>
              </a:rPr>
              <a:t>platform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r>
              <a:rPr lang="hr-HR" sz="2000" b="1" dirty="0">
                <a:solidFill>
                  <a:srgbClr val="7340F4"/>
                </a:solidFill>
                <a:latin typeface="Arial" pitchFamily="34" charset="0"/>
                <a:cs typeface="Arial" pitchFamily="34" charset="0"/>
              </a:rPr>
              <a:t>____________________________________________</a:t>
            </a: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r>
              <a:rPr lang="hr-HR" sz="2000" b="1" dirty="0">
                <a:latin typeface="Arial" pitchFamily="34" charset="0"/>
                <a:cs typeface="Arial" pitchFamily="34" charset="0"/>
              </a:rPr>
              <a:t>Ohrid, 27.09.2023.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640A7-16D3-88D8-ABAA-9E24C76EF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3810000"/>
            <a:ext cx="1987534" cy="137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3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1E35B9B4-B7D6-2F39-F196-5F4694EA3031}"/>
              </a:ext>
            </a:extLst>
          </p:cNvPr>
          <p:cNvSpPr txBox="1"/>
          <p:nvPr/>
        </p:nvSpPr>
        <p:spPr>
          <a:xfrm>
            <a:off x="5998330" y="2607554"/>
            <a:ext cx="1724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 err="1">
                <a:solidFill>
                  <a:srgbClr val="00845E"/>
                </a:solidFill>
                <a:latin typeface="Montserrat" pitchFamily="2" charset="-18"/>
              </a:rPr>
              <a:t>Crypto</a:t>
            </a:r>
            <a:r>
              <a:rPr lang="en-US" sz="900" b="1" dirty="0">
                <a:solidFill>
                  <a:srgbClr val="00845E"/>
                </a:solidFill>
                <a:latin typeface="Montserrat" pitchFamily="2" charset="-18"/>
              </a:rPr>
              <a:t> Platform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9" y="796336"/>
            <a:ext cx="8607070" cy="834600"/>
          </a:xfrm>
        </p:spPr>
        <p:txBody>
          <a:bodyPr anchor="t">
            <a:normAutofit/>
          </a:bodyPr>
          <a:lstStyle/>
          <a:p>
            <a:r>
              <a:rPr lang="hr-HR" sz="28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 </a:t>
            </a:r>
            <a:r>
              <a:rPr lang="hr-HR" sz="28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06E0A283-5169-C34C-63D7-280239BA5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" y="2654432"/>
            <a:ext cx="165092" cy="165092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20DACEBE-077C-6C31-E153-11F0678A1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" y="2829132"/>
            <a:ext cx="165092" cy="165092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417F35D7-18A7-8834-55C4-53DB9868C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" y="3003832"/>
            <a:ext cx="165092" cy="16509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C7EDF31-18B3-55A5-3C73-A4BF0E8D0C3E}"/>
              </a:ext>
            </a:extLst>
          </p:cNvPr>
          <p:cNvSpPr/>
          <p:nvPr/>
        </p:nvSpPr>
        <p:spPr>
          <a:xfrm>
            <a:off x="1213666" y="2767121"/>
            <a:ext cx="759594" cy="289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tx1"/>
                </a:solidFill>
                <a:latin typeface="Montserrat" pitchFamily="2" charset="-18"/>
              </a:rPr>
              <a:t>Member</a:t>
            </a:r>
            <a:r>
              <a:rPr lang="en-US" sz="750" dirty="0">
                <a:solidFill>
                  <a:schemeClr val="tx1"/>
                </a:solidFill>
                <a:latin typeface="Montserrat" pitchFamily="2" charset="-18"/>
              </a:rPr>
              <a:t>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DF21AF-84F8-E234-1CE0-35B142CE9855}"/>
              </a:ext>
            </a:extLst>
          </p:cNvPr>
          <p:cNvCxnSpPr>
            <a:stCxn id="34" idx="3"/>
            <a:endCxn id="37" idx="1"/>
          </p:cNvCxnSpPr>
          <p:nvPr/>
        </p:nvCxnSpPr>
        <p:spPr>
          <a:xfrm>
            <a:off x="792145" y="2736978"/>
            <a:ext cx="421521" cy="17469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DD3B99-C0D4-E440-895F-9C38672BFB20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 flipV="1">
            <a:off x="792145" y="2911677"/>
            <a:ext cx="421521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67C170-A0BC-A647-F582-AF2D2C9CDA34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792145" y="2911677"/>
            <a:ext cx="421521" cy="17470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B3956279-8140-48FC-8A18-7E6192F2B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" y="3255431"/>
            <a:ext cx="165092" cy="165092"/>
          </a:xfrm>
          <a:prstGeom prst="rect">
            <a:avLst/>
          </a:prstGeom>
        </p:spPr>
      </p:pic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40D92484-5FDC-632C-6D11-9E97666B5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" y="3436525"/>
            <a:ext cx="165092" cy="165092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8E1FF1F7-713A-76EC-98D9-B869D985F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6" y="3630000"/>
            <a:ext cx="165092" cy="16509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5300076-A864-DFD0-D13E-1D322FB212EF}"/>
              </a:ext>
            </a:extLst>
          </p:cNvPr>
          <p:cNvSpPr/>
          <p:nvPr/>
        </p:nvSpPr>
        <p:spPr>
          <a:xfrm>
            <a:off x="1206569" y="3374515"/>
            <a:ext cx="759594" cy="289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tx1"/>
                </a:solidFill>
                <a:latin typeface="Montserrat" pitchFamily="2" charset="-18"/>
              </a:rPr>
              <a:t>Member</a:t>
            </a:r>
            <a:r>
              <a:rPr lang="en-US" sz="750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750" dirty="0">
                <a:solidFill>
                  <a:schemeClr val="tx1"/>
                </a:solidFill>
                <a:latin typeface="Montserrat" pitchFamily="2" charset="-18"/>
              </a:rPr>
              <a:t>2</a:t>
            </a:r>
            <a:endParaRPr lang="en-US" sz="750" dirty="0">
              <a:solidFill>
                <a:schemeClr val="tx1"/>
              </a:solidFill>
              <a:latin typeface="Montserrat" pitchFamily="2" charset="-1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5C6AA4-5F60-D076-D67E-E7243371EFF5}"/>
              </a:ext>
            </a:extLst>
          </p:cNvPr>
          <p:cNvCxnSpPr>
            <a:stCxn id="45" idx="3"/>
            <a:endCxn id="48" idx="1"/>
          </p:cNvCxnSpPr>
          <p:nvPr/>
        </p:nvCxnSpPr>
        <p:spPr>
          <a:xfrm>
            <a:off x="792145" y="3337978"/>
            <a:ext cx="414424" cy="18109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A888D9-7E85-F9C7-36D0-518A3A4D8414}"/>
              </a:ext>
            </a:extLst>
          </p:cNvPr>
          <p:cNvCxnSpPr>
            <a:cxnSpLocks/>
            <a:stCxn id="46" idx="3"/>
            <a:endCxn id="48" idx="1"/>
          </p:cNvCxnSpPr>
          <p:nvPr/>
        </p:nvCxnSpPr>
        <p:spPr>
          <a:xfrm>
            <a:off x="792144" y="3519071"/>
            <a:ext cx="41442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D8139E-F844-6404-A38F-C780A5186868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 flipV="1">
            <a:off x="785048" y="3519071"/>
            <a:ext cx="421521" cy="19347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B4B6270-2DBF-15F1-6E8B-F1AA65D83AFD}"/>
              </a:ext>
            </a:extLst>
          </p:cNvPr>
          <p:cNvSpPr/>
          <p:nvPr/>
        </p:nvSpPr>
        <p:spPr>
          <a:xfrm>
            <a:off x="2617200" y="2571061"/>
            <a:ext cx="1954800" cy="1875734"/>
          </a:xfrm>
          <a:prstGeom prst="roundRect">
            <a:avLst/>
          </a:prstGeom>
          <a:noFill/>
          <a:ln>
            <a:solidFill>
              <a:srgbClr val="734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04F25B8-7718-4A9F-1C1B-C2235B431237}"/>
              </a:ext>
            </a:extLst>
          </p:cNvPr>
          <p:cNvCxnSpPr>
            <a:cxnSpLocks/>
            <a:stCxn id="37" idx="3"/>
            <a:endCxn id="55" idx="1"/>
          </p:cNvCxnSpPr>
          <p:nvPr/>
        </p:nvCxnSpPr>
        <p:spPr>
          <a:xfrm>
            <a:off x="1973260" y="2911677"/>
            <a:ext cx="643940" cy="59725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568422-8031-6DD0-E562-058C34DB8A2D}"/>
              </a:ext>
            </a:extLst>
          </p:cNvPr>
          <p:cNvCxnSpPr>
            <a:cxnSpLocks/>
            <a:stCxn id="48" idx="3"/>
            <a:endCxn id="55" idx="1"/>
          </p:cNvCxnSpPr>
          <p:nvPr/>
        </p:nvCxnSpPr>
        <p:spPr>
          <a:xfrm flipV="1">
            <a:off x="1966162" y="3508928"/>
            <a:ext cx="651038" cy="1014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Shape&#10;&#10;Description automatically generated with low confidence">
            <a:extLst>
              <a:ext uri="{FF2B5EF4-FFF2-40B4-BE49-F238E27FC236}">
                <a16:creationId xmlns:a16="http://schemas.microsoft.com/office/drawing/2014/main" id="{8ECD0577-CA7B-B57E-C21E-9AA084321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" y="3897195"/>
            <a:ext cx="165092" cy="165092"/>
          </a:xfrm>
          <a:prstGeom prst="rect">
            <a:avLst/>
          </a:prstGeom>
        </p:spPr>
      </p:pic>
      <p:pic>
        <p:nvPicPr>
          <p:cNvPr id="65" name="Picture 64" descr="Shape&#10;&#10;Description automatically generated with low confidence">
            <a:extLst>
              <a:ext uri="{FF2B5EF4-FFF2-40B4-BE49-F238E27FC236}">
                <a16:creationId xmlns:a16="http://schemas.microsoft.com/office/drawing/2014/main" id="{F788570D-0EC6-3CCB-ADDB-BAFC960FE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" y="4071895"/>
            <a:ext cx="165092" cy="165092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681A56A4-D894-6025-2AE8-ADF8D6E1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" y="4246594"/>
            <a:ext cx="165092" cy="16509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B33C895-301A-7C29-AE62-45693F04291B}"/>
              </a:ext>
            </a:extLst>
          </p:cNvPr>
          <p:cNvSpPr/>
          <p:nvPr/>
        </p:nvSpPr>
        <p:spPr>
          <a:xfrm>
            <a:off x="1213665" y="4009884"/>
            <a:ext cx="759594" cy="289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tx1"/>
                </a:solidFill>
                <a:latin typeface="Montserrat" pitchFamily="2" charset="-18"/>
              </a:rPr>
              <a:t>Member</a:t>
            </a:r>
            <a:r>
              <a:rPr lang="en-US" sz="750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750" dirty="0">
                <a:solidFill>
                  <a:schemeClr val="tx1"/>
                </a:solidFill>
                <a:latin typeface="Montserrat" pitchFamily="2" charset="-18"/>
              </a:rPr>
              <a:t>3</a:t>
            </a:r>
            <a:endParaRPr lang="en-US" sz="750" dirty="0">
              <a:solidFill>
                <a:schemeClr val="tx1"/>
              </a:solidFill>
              <a:latin typeface="Montserrat" pitchFamily="2" charset="-18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9CF9C5-9BF9-9715-E154-ED072F3447E2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>
            <a:off x="792144" y="3979741"/>
            <a:ext cx="421521" cy="17469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7916369-E277-4A8A-F88F-6C6BA5F1C447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 flipV="1">
            <a:off x="792144" y="4154440"/>
            <a:ext cx="421521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8A7BC1-9F91-F7E9-5BEC-9EBBE2C069B9}"/>
              </a:ext>
            </a:extLst>
          </p:cNvPr>
          <p:cNvCxnSpPr>
            <a:cxnSpLocks/>
            <a:stCxn id="66" idx="3"/>
            <a:endCxn id="67" idx="1"/>
          </p:cNvCxnSpPr>
          <p:nvPr/>
        </p:nvCxnSpPr>
        <p:spPr>
          <a:xfrm flipV="1">
            <a:off x="792144" y="4154440"/>
            <a:ext cx="421521" cy="17470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7D5DC4-6351-C18F-2F6E-24159104C4BA}"/>
              </a:ext>
            </a:extLst>
          </p:cNvPr>
          <p:cNvCxnSpPr>
            <a:cxnSpLocks/>
            <a:stCxn id="67" idx="3"/>
            <a:endCxn id="55" idx="1"/>
          </p:cNvCxnSpPr>
          <p:nvPr/>
        </p:nvCxnSpPr>
        <p:spPr>
          <a:xfrm flipV="1">
            <a:off x="1973259" y="3508928"/>
            <a:ext cx="643941" cy="64551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D3AB993-9CBB-AC6C-A867-136B6D9E5D72}"/>
              </a:ext>
            </a:extLst>
          </p:cNvPr>
          <p:cNvSpPr/>
          <p:nvPr/>
        </p:nvSpPr>
        <p:spPr>
          <a:xfrm>
            <a:off x="5802522" y="2571512"/>
            <a:ext cx="1955173" cy="1875740"/>
          </a:xfrm>
          <a:prstGeom prst="roundRect">
            <a:avLst/>
          </a:prstGeom>
          <a:noFill/>
          <a:ln>
            <a:solidFill>
              <a:srgbClr val="00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00845E"/>
              </a:solidFill>
              <a:latin typeface="Montserrat" pitchFamily="2" charset="-1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790DD80-E284-0BFC-1850-6CD026A9500D}"/>
              </a:ext>
            </a:extLst>
          </p:cNvPr>
          <p:cNvCxnSpPr>
            <a:cxnSpLocks/>
            <a:stCxn id="55" idx="3"/>
            <a:endCxn id="80" idx="1"/>
          </p:cNvCxnSpPr>
          <p:nvPr/>
        </p:nvCxnSpPr>
        <p:spPr>
          <a:xfrm>
            <a:off x="4572000" y="3508927"/>
            <a:ext cx="1230522" cy="45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niOkvir 8">
            <a:extLst>
              <a:ext uri="{FF2B5EF4-FFF2-40B4-BE49-F238E27FC236}">
                <a16:creationId xmlns:a16="http://schemas.microsoft.com/office/drawing/2014/main" id="{35351BD6-AFC4-721E-BDF6-B2D7CA466CDD}"/>
              </a:ext>
            </a:extLst>
          </p:cNvPr>
          <p:cNvSpPr txBox="1"/>
          <p:nvPr/>
        </p:nvSpPr>
        <p:spPr>
          <a:xfrm>
            <a:off x="4747559" y="3353633"/>
            <a:ext cx="8794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50" b="1" dirty="0">
                <a:latin typeface="Montserrat" pitchFamily="2" charset="-18"/>
              </a:rPr>
              <a:t> API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2A35A0B6-CE8D-6DB0-835D-9AB1D7E0B675}"/>
              </a:ext>
            </a:extLst>
          </p:cNvPr>
          <p:cNvSpPr/>
          <p:nvPr/>
        </p:nvSpPr>
        <p:spPr>
          <a:xfrm>
            <a:off x="5860404" y="2815303"/>
            <a:ext cx="1826788" cy="289112"/>
          </a:xfrm>
          <a:prstGeom prst="roundRect">
            <a:avLst/>
          </a:prstGeom>
          <a:solidFill>
            <a:srgbClr val="B8F6E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 err="1">
                <a:solidFill>
                  <a:schemeClr val="tx1"/>
                </a:solidFill>
                <a:latin typeface="Montserrat" pitchFamily="2" charset="-18"/>
              </a:rPr>
              <a:t>Crypto</a:t>
            </a:r>
            <a:r>
              <a:rPr lang="hr-HR" sz="750" b="1" dirty="0">
                <a:solidFill>
                  <a:schemeClr val="tx1"/>
                </a:solidFill>
                <a:latin typeface="Montserrat" pitchFamily="2" charset="-18"/>
              </a:rPr>
              <a:t> Exchange</a:t>
            </a:r>
            <a:endParaRPr lang="en-US" sz="75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48BD309-B76F-887A-BDF1-3041F9467042}"/>
              </a:ext>
            </a:extLst>
          </p:cNvPr>
          <p:cNvSpPr/>
          <p:nvPr/>
        </p:nvSpPr>
        <p:spPr>
          <a:xfrm>
            <a:off x="5860404" y="3143727"/>
            <a:ext cx="1837874" cy="755984"/>
          </a:xfrm>
          <a:prstGeom prst="roundRect">
            <a:avLst/>
          </a:prstGeom>
          <a:solidFill>
            <a:srgbClr val="6489F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88408B4-A5BD-FBF2-6509-412F0996462A}"/>
              </a:ext>
            </a:extLst>
          </p:cNvPr>
          <p:cNvSpPr txBox="1"/>
          <p:nvPr/>
        </p:nvSpPr>
        <p:spPr>
          <a:xfrm>
            <a:off x="5917285" y="3168967"/>
            <a:ext cx="17241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ADE omnibus </a:t>
            </a:r>
            <a:r>
              <a:rPr lang="hr-HR" sz="750" b="1" dirty="0" err="1">
                <a:solidFill>
                  <a:schemeClr val="bg1"/>
                </a:solidFill>
                <a:latin typeface="Montserrat" pitchFamily="2" charset="-18"/>
              </a:rPr>
              <a:t>account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130A9E-93BB-D71A-AC9C-B72E6966B5AE}"/>
              </a:ext>
            </a:extLst>
          </p:cNvPr>
          <p:cNvSpPr txBox="1"/>
          <p:nvPr/>
        </p:nvSpPr>
        <p:spPr>
          <a:xfrm>
            <a:off x="5893888" y="3326683"/>
            <a:ext cx="831482" cy="19620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  <a:latin typeface="Montserrat" pitchFamily="2" charset="-18"/>
              </a:rPr>
              <a:t>fiat </a:t>
            </a:r>
            <a:r>
              <a:rPr lang="hr-HR" sz="675" b="1" dirty="0" err="1">
                <a:solidFill>
                  <a:schemeClr val="bg1"/>
                </a:solidFill>
                <a:latin typeface="Montserrat" pitchFamily="2" charset="-18"/>
              </a:rPr>
              <a:t>account</a:t>
            </a:r>
            <a:endParaRPr lang="en-US" sz="675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92B2B14-B836-34F1-3681-A6E195BCE395}"/>
              </a:ext>
            </a:extLst>
          </p:cNvPr>
          <p:cNvSpPr txBox="1"/>
          <p:nvPr/>
        </p:nvSpPr>
        <p:spPr>
          <a:xfrm>
            <a:off x="6748767" y="3326683"/>
            <a:ext cx="895813" cy="19620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75" b="1" dirty="0" err="1">
                <a:solidFill>
                  <a:schemeClr val="bg1"/>
                </a:solidFill>
                <a:latin typeface="Montserrat" pitchFamily="2" charset="-18"/>
              </a:rPr>
              <a:t>Crypto</a:t>
            </a:r>
            <a:r>
              <a:rPr lang="hr-HR" sz="675" b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hr-HR" sz="675" b="1" dirty="0" err="1">
                <a:solidFill>
                  <a:schemeClr val="bg1"/>
                </a:solidFill>
                <a:latin typeface="Montserrat" pitchFamily="2" charset="-18"/>
              </a:rPr>
              <a:t>account</a:t>
            </a:r>
            <a:endParaRPr lang="en-US" sz="675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91133C0-7DA6-CA17-9F7A-1ABB9F9991E3}"/>
              </a:ext>
            </a:extLst>
          </p:cNvPr>
          <p:cNvSpPr txBox="1"/>
          <p:nvPr/>
        </p:nvSpPr>
        <p:spPr>
          <a:xfrm>
            <a:off x="2777663" y="2609168"/>
            <a:ext cx="1653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solidFill>
                  <a:srgbClr val="7340F4"/>
                </a:solidFill>
                <a:latin typeface="Montserrat" pitchFamily="2" charset="-18"/>
              </a:rPr>
              <a:t>Adria Digital Exchange</a:t>
            </a:r>
            <a:endParaRPr lang="en-GB" sz="900" b="1" dirty="0">
              <a:solidFill>
                <a:srgbClr val="7340F4"/>
              </a:solidFill>
              <a:latin typeface="Montserrat" pitchFamily="2" charset="-18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489370-BCD9-CDFE-E6BA-CE293780301C}"/>
              </a:ext>
            </a:extLst>
          </p:cNvPr>
          <p:cNvSpPr/>
          <p:nvPr/>
        </p:nvSpPr>
        <p:spPr>
          <a:xfrm>
            <a:off x="5877194" y="3944352"/>
            <a:ext cx="1804293" cy="165448"/>
          </a:xfrm>
          <a:prstGeom prst="roundRect">
            <a:avLst/>
          </a:prstGeom>
          <a:solidFill>
            <a:srgbClr val="00845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25" b="1" dirty="0">
                <a:solidFill>
                  <a:schemeClr val="bg1"/>
                </a:solidFill>
                <a:latin typeface="Montserrat" pitchFamily="2" charset="-18"/>
              </a:rPr>
              <a:t>Fiat:  FBO </a:t>
            </a:r>
            <a:r>
              <a:rPr lang="hr-HR" sz="525" b="1" dirty="0" err="1">
                <a:solidFill>
                  <a:schemeClr val="bg1"/>
                </a:solidFill>
                <a:latin typeface="Montserrat" pitchFamily="2" charset="-18"/>
              </a:rPr>
              <a:t>banking</a:t>
            </a:r>
            <a:r>
              <a:rPr lang="hr-HR" sz="525" b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hr-HR" sz="525" b="1" dirty="0" err="1">
                <a:solidFill>
                  <a:schemeClr val="bg1"/>
                </a:solidFill>
                <a:latin typeface="Montserrat" pitchFamily="2" charset="-18"/>
              </a:rPr>
              <a:t>account</a:t>
            </a:r>
            <a:endParaRPr lang="en-US" sz="525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E1DC135-439D-872C-E2F6-92F82A88BC2F}"/>
              </a:ext>
            </a:extLst>
          </p:cNvPr>
          <p:cNvSpPr/>
          <p:nvPr/>
        </p:nvSpPr>
        <p:spPr>
          <a:xfrm>
            <a:off x="5882899" y="4128345"/>
            <a:ext cx="1804293" cy="214943"/>
          </a:xfrm>
          <a:prstGeom prst="roundRect">
            <a:avLst/>
          </a:prstGeom>
          <a:solidFill>
            <a:srgbClr val="00845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25" b="1" dirty="0" err="1">
                <a:solidFill>
                  <a:schemeClr val="bg1"/>
                </a:solidFill>
                <a:latin typeface="Montserrat" pitchFamily="2" charset="-18"/>
              </a:rPr>
              <a:t>Crypto</a:t>
            </a:r>
            <a:r>
              <a:rPr lang="hr-HR" sz="525" b="1" dirty="0">
                <a:solidFill>
                  <a:schemeClr val="bg1"/>
                </a:solidFill>
                <a:latin typeface="Montserrat" pitchFamily="2" charset="-18"/>
              </a:rPr>
              <a:t>: FBO Wallets (Cold, Warm, Hot)</a:t>
            </a:r>
            <a:endParaRPr lang="en-US" sz="525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438B5EF-D183-EF63-A4B6-4AF8ABE00857}"/>
              </a:ext>
            </a:extLst>
          </p:cNvPr>
          <p:cNvSpPr/>
          <p:nvPr/>
        </p:nvSpPr>
        <p:spPr>
          <a:xfrm>
            <a:off x="2691167" y="2822538"/>
            <a:ext cx="1826601" cy="300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Montserrat" pitchFamily="2" charset="-18"/>
              </a:rPr>
              <a:t>ADE Trading Platform</a:t>
            </a:r>
            <a:r>
              <a:rPr lang="hr-HR" sz="75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</a:p>
          <a:p>
            <a:pPr algn="ctr"/>
            <a:r>
              <a:rPr lang="hr-HR" sz="525" b="1" dirty="0">
                <a:solidFill>
                  <a:schemeClr val="tx1"/>
                </a:solidFill>
                <a:latin typeface="Montserrat" pitchFamily="2" charset="-18"/>
              </a:rPr>
              <a:t>(</a:t>
            </a:r>
            <a:r>
              <a:rPr lang="hr-HR" sz="525" b="1" i="1" dirty="0">
                <a:solidFill>
                  <a:schemeClr val="tx1"/>
                </a:solidFill>
                <a:latin typeface="Montserrat" pitchFamily="2" charset="-18"/>
              </a:rPr>
              <a:t>front </a:t>
            </a:r>
            <a:r>
              <a:rPr lang="en-US" sz="525" b="1" i="1" dirty="0">
                <a:solidFill>
                  <a:schemeClr val="tx1"/>
                </a:solidFill>
                <a:latin typeface="Montserrat" pitchFamily="2" charset="-18"/>
              </a:rPr>
              <a:t>end </a:t>
            </a:r>
            <a:r>
              <a:rPr lang="hr-HR" sz="525" b="1" dirty="0" err="1">
                <a:solidFill>
                  <a:schemeClr val="tx1"/>
                </a:solidFill>
                <a:latin typeface="Montserrat" pitchFamily="2" charset="-18"/>
              </a:rPr>
              <a:t>developed</a:t>
            </a:r>
            <a:r>
              <a:rPr lang="hr-HR" sz="525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525" b="1" dirty="0" err="1">
                <a:solidFill>
                  <a:schemeClr val="tx1"/>
                </a:solidFill>
                <a:latin typeface="Montserrat" pitchFamily="2" charset="-18"/>
              </a:rPr>
              <a:t>by</a:t>
            </a:r>
            <a:r>
              <a:rPr lang="en-US" sz="525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525" b="1" dirty="0">
                <a:solidFill>
                  <a:schemeClr val="tx1"/>
                </a:solidFill>
                <a:latin typeface="Montserrat" pitchFamily="2" charset="-18"/>
              </a:rPr>
              <a:t>ADE)</a:t>
            </a:r>
            <a:endParaRPr lang="en-US" sz="75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9A67967-49D0-AED9-967C-D49F88798830}"/>
              </a:ext>
            </a:extLst>
          </p:cNvPr>
          <p:cNvSpPr/>
          <p:nvPr/>
        </p:nvSpPr>
        <p:spPr>
          <a:xfrm>
            <a:off x="2691167" y="3172685"/>
            <a:ext cx="1826601" cy="3006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rgbClr val="7340F4"/>
                </a:solidFill>
                <a:latin typeface="Montserrat" pitchFamily="2" charset="-18"/>
              </a:rPr>
              <a:t>ADE </a:t>
            </a:r>
            <a:r>
              <a:rPr lang="hr-HR" sz="750" b="1" dirty="0" err="1">
                <a:solidFill>
                  <a:srgbClr val="7340F4"/>
                </a:solidFill>
                <a:latin typeface="Montserrat" pitchFamily="2" charset="-18"/>
              </a:rPr>
              <a:t>corporate</a:t>
            </a:r>
            <a:r>
              <a:rPr lang="hr-HR" sz="750" b="1" dirty="0">
                <a:solidFill>
                  <a:srgbClr val="7340F4"/>
                </a:solidFill>
                <a:latin typeface="Montserrat" pitchFamily="2" charset="-18"/>
              </a:rPr>
              <a:t> fiat </a:t>
            </a:r>
            <a:r>
              <a:rPr lang="hr-HR" sz="750" b="1" dirty="0" err="1">
                <a:solidFill>
                  <a:srgbClr val="7340F4"/>
                </a:solidFill>
                <a:latin typeface="Montserrat" pitchFamily="2" charset="-18"/>
              </a:rPr>
              <a:t>account</a:t>
            </a:r>
            <a:endParaRPr lang="en-US" sz="750" b="1" dirty="0">
              <a:solidFill>
                <a:srgbClr val="7340F4"/>
              </a:solidFill>
              <a:latin typeface="Montserrat" pitchFamily="2" charset="-18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3ED4357B-D4A7-C9E9-750B-45B321151662}"/>
              </a:ext>
            </a:extLst>
          </p:cNvPr>
          <p:cNvSpPr/>
          <p:nvPr/>
        </p:nvSpPr>
        <p:spPr>
          <a:xfrm>
            <a:off x="2691167" y="3522832"/>
            <a:ext cx="1826601" cy="8063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AE55BB98-85A3-47D5-391E-D96BBAF04E46}"/>
              </a:ext>
            </a:extLst>
          </p:cNvPr>
          <p:cNvSpPr/>
          <p:nvPr/>
        </p:nvSpPr>
        <p:spPr>
          <a:xfrm>
            <a:off x="5905394" y="3546241"/>
            <a:ext cx="1736005" cy="324272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2271EAE-266D-F809-55E2-BC09F1AF6335}"/>
              </a:ext>
            </a:extLst>
          </p:cNvPr>
          <p:cNvSpPr txBox="1"/>
          <p:nvPr/>
        </p:nvSpPr>
        <p:spPr>
          <a:xfrm>
            <a:off x="5932201" y="3539119"/>
            <a:ext cx="172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" b="1" dirty="0" err="1">
                <a:solidFill>
                  <a:schemeClr val="bg1"/>
                </a:solidFill>
                <a:latin typeface="Montserrat" pitchFamily="2" charset="-18"/>
              </a:rPr>
              <a:t>Auxiliary</a:t>
            </a:r>
            <a:r>
              <a:rPr lang="hr-HR" sz="600" b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hr-HR" sz="600" b="1" dirty="0" err="1">
                <a:solidFill>
                  <a:schemeClr val="bg1"/>
                </a:solidFill>
                <a:latin typeface="Montserrat" pitchFamily="2" charset="-18"/>
              </a:rPr>
              <a:t>account</a:t>
            </a:r>
            <a:endParaRPr lang="en-US" sz="60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503D03D4-4A97-5B38-AC70-8B79C5ECFD74}"/>
              </a:ext>
            </a:extLst>
          </p:cNvPr>
          <p:cNvSpPr/>
          <p:nvPr/>
        </p:nvSpPr>
        <p:spPr>
          <a:xfrm>
            <a:off x="5932201" y="3684703"/>
            <a:ext cx="524261" cy="15427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Broker</a:t>
            </a:r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i</a:t>
            </a:r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endParaRPr lang="hr-HR" sz="450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1</a:t>
            </a:r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 saldo</a:t>
            </a:r>
            <a:endParaRPr lang="en-US" sz="4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4094CA66-4FBB-238C-9A3A-A3902C31CF23}"/>
              </a:ext>
            </a:extLst>
          </p:cNvPr>
          <p:cNvSpPr/>
          <p:nvPr/>
        </p:nvSpPr>
        <p:spPr>
          <a:xfrm>
            <a:off x="6493534" y="3682896"/>
            <a:ext cx="524261" cy="15427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Broker</a:t>
            </a:r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i</a:t>
            </a:r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endParaRPr lang="hr-HR" sz="450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2 salda</a:t>
            </a:r>
            <a:endParaRPr lang="en-US" sz="4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2325F095-6455-F2DA-3512-1F9A1E142617}"/>
              </a:ext>
            </a:extLst>
          </p:cNvPr>
          <p:cNvSpPr/>
          <p:nvPr/>
        </p:nvSpPr>
        <p:spPr>
          <a:xfrm>
            <a:off x="7067544" y="3682896"/>
            <a:ext cx="524261" cy="15427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Broker</a:t>
            </a:r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i</a:t>
            </a:r>
            <a:r>
              <a:rPr lang="en-US" sz="450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endParaRPr lang="hr-HR" sz="450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hr-HR" sz="450" dirty="0">
                <a:solidFill>
                  <a:schemeClr val="bg1"/>
                </a:solidFill>
                <a:latin typeface="Montserrat" pitchFamily="2" charset="-18"/>
              </a:rPr>
              <a:t>3 salda</a:t>
            </a:r>
            <a:endParaRPr lang="en-US" sz="4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E5B7DBD-16D1-2ADF-4273-DF3A457F48B0}"/>
              </a:ext>
            </a:extLst>
          </p:cNvPr>
          <p:cNvSpPr txBox="1"/>
          <p:nvPr/>
        </p:nvSpPr>
        <p:spPr>
          <a:xfrm>
            <a:off x="2730152" y="3538299"/>
            <a:ext cx="17241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Data Warehouse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40E0AD-4531-A3B4-F80E-414B1291F993}"/>
              </a:ext>
            </a:extLst>
          </p:cNvPr>
          <p:cNvSpPr/>
          <p:nvPr/>
        </p:nvSpPr>
        <p:spPr>
          <a:xfrm>
            <a:off x="2777663" y="3719510"/>
            <a:ext cx="1675459" cy="160215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bg1"/>
                </a:solidFill>
                <a:latin typeface="Montserrat" pitchFamily="2" charset="-18"/>
              </a:rPr>
              <a:t>Accounting</a:t>
            </a:r>
            <a:endParaRPr lang="en-US" sz="7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F7A2DAB1-4E0C-65F0-F448-599F45BEF029}"/>
              </a:ext>
            </a:extLst>
          </p:cNvPr>
          <p:cNvSpPr/>
          <p:nvPr/>
        </p:nvSpPr>
        <p:spPr>
          <a:xfrm>
            <a:off x="2777663" y="3929777"/>
            <a:ext cx="1675459" cy="160215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bg1"/>
                </a:solidFill>
                <a:latin typeface="Montserrat" pitchFamily="2" charset="-18"/>
              </a:rPr>
              <a:t>Reporting</a:t>
            </a:r>
            <a:endParaRPr lang="en-US" sz="7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B0090548-7207-89E6-7000-BCBEDDC5EAE6}"/>
              </a:ext>
            </a:extLst>
          </p:cNvPr>
          <p:cNvSpPr/>
          <p:nvPr/>
        </p:nvSpPr>
        <p:spPr>
          <a:xfrm>
            <a:off x="2777662" y="4138781"/>
            <a:ext cx="1675459" cy="160215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dirty="0" err="1">
                <a:solidFill>
                  <a:schemeClr val="bg1"/>
                </a:solidFill>
                <a:latin typeface="Montserrat" pitchFamily="2" charset="-18"/>
              </a:rPr>
              <a:t>Reconciliation</a:t>
            </a:r>
            <a:endParaRPr lang="en-US" sz="7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3D98E36-7A1B-7BB3-FE9B-0409F2A8B1AB}"/>
              </a:ext>
            </a:extLst>
          </p:cNvPr>
          <p:cNvSpPr/>
          <p:nvPr/>
        </p:nvSpPr>
        <p:spPr>
          <a:xfrm>
            <a:off x="213226" y="4508521"/>
            <a:ext cx="1949653" cy="300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WHO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65C2E5-B869-9B63-2752-5AB86A05F447}"/>
              </a:ext>
            </a:extLst>
          </p:cNvPr>
          <p:cNvSpPr/>
          <p:nvPr/>
        </p:nvSpPr>
        <p:spPr>
          <a:xfrm>
            <a:off x="2278247" y="4508521"/>
            <a:ext cx="2647060" cy="300650"/>
          </a:xfrm>
          <a:prstGeom prst="roundRect">
            <a:avLst/>
          </a:prstGeom>
          <a:solidFill>
            <a:srgbClr val="7340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PARTNERS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2F2C273-F25E-63AD-E3CE-189C2B19A86A}"/>
              </a:ext>
            </a:extLst>
          </p:cNvPr>
          <p:cNvSpPr/>
          <p:nvPr/>
        </p:nvSpPr>
        <p:spPr>
          <a:xfrm>
            <a:off x="5040674" y="4501507"/>
            <a:ext cx="3793407" cy="300650"/>
          </a:xfrm>
          <a:prstGeom prst="roundRect">
            <a:avLst/>
          </a:prstGeom>
          <a:solidFill>
            <a:srgbClr val="00845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TRADING AND SETTLEMENT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24008-D641-BE23-6CFD-C0F8AA69F90C}"/>
              </a:ext>
            </a:extLst>
          </p:cNvPr>
          <p:cNvSpPr txBox="1"/>
          <p:nvPr/>
        </p:nvSpPr>
        <p:spPr>
          <a:xfrm>
            <a:off x="213226" y="4809171"/>
            <a:ext cx="194965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800" b="1" dirty="0">
                <a:latin typeface="Montserrat" pitchFamily="2" charset="-18"/>
              </a:rPr>
              <a:t>I</a:t>
            </a:r>
            <a:r>
              <a:rPr lang="en-US" sz="900" b="1" dirty="0" err="1">
                <a:latin typeface="Montserrat" pitchFamily="2" charset="-18"/>
              </a:rPr>
              <a:t>nvestment</a:t>
            </a:r>
            <a:r>
              <a:rPr lang="en-US" sz="900" b="1" dirty="0">
                <a:latin typeface="Montserrat" pitchFamily="2" charset="-18"/>
              </a:rPr>
              <a:t> company </a:t>
            </a: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900" b="1" dirty="0">
                <a:latin typeface="Montserrat" pitchFamily="2" charset="-18"/>
              </a:rPr>
              <a:t>C</a:t>
            </a:r>
            <a:r>
              <a:rPr lang="en-US" sz="900" b="1" dirty="0" err="1">
                <a:latin typeface="Montserrat" pitchFamily="2" charset="-18"/>
              </a:rPr>
              <a:t>redit</a:t>
            </a:r>
            <a:r>
              <a:rPr lang="en-US" sz="900" b="1" dirty="0">
                <a:latin typeface="Montserrat" pitchFamily="2" charset="-18"/>
              </a:rPr>
              <a:t> institution</a:t>
            </a: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900" b="1" dirty="0">
                <a:latin typeface="Montserrat" pitchFamily="2" charset="-18"/>
              </a:rPr>
              <a:t>A</a:t>
            </a:r>
            <a:r>
              <a:rPr lang="en-US" sz="900" b="1" dirty="0">
                <a:latin typeface="Montserrat" pitchFamily="2" charset="-18"/>
              </a:rPr>
              <a:t> company registered to provide the service of receiving and transferring orders for digital assets on behalf of third parties</a:t>
            </a: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50" dirty="0">
              <a:latin typeface="Montserrat" pitchFamily="2" charset="-1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F761C0-DB46-196E-4BA1-54DB06369241}"/>
              </a:ext>
            </a:extLst>
          </p:cNvPr>
          <p:cNvSpPr txBox="1"/>
          <p:nvPr/>
        </p:nvSpPr>
        <p:spPr>
          <a:xfrm>
            <a:off x="2278247" y="4809171"/>
            <a:ext cx="2647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900" b="1" dirty="0">
                <a:latin typeface="Montserrat" pitchFamily="2" charset="-18"/>
              </a:rPr>
              <a:t>Zagreb </a:t>
            </a:r>
            <a:r>
              <a:rPr lang="hr-HR" sz="900" b="1" dirty="0" err="1">
                <a:latin typeface="Montserrat" pitchFamily="2" charset="-18"/>
              </a:rPr>
              <a:t>Stock</a:t>
            </a:r>
            <a:r>
              <a:rPr lang="hr-HR" sz="900" b="1" dirty="0">
                <a:latin typeface="Montserrat" pitchFamily="2" charset="-18"/>
              </a:rPr>
              <a:t> Exchange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hr-HR" sz="900" b="1" dirty="0">
              <a:latin typeface="Montserrat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900" b="1" dirty="0">
                <a:latin typeface="Montserrat" pitchFamily="2" charset="-18"/>
              </a:rPr>
              <a:t>Digital </a:t>
            </a:r>
            <a:r>
              <a:rPr lang="hr-HR" sz="900" b="1" dirty="0" err="1">
                <a:latin typeface="Montserrat" pitchFamily="2" charset="-18"/>
              </a:rPr>
              <a:t>Assembly</a:t>
            </a:r>
            <a:endParaRPr lang="en-US" sz="900" b="1" dirty="0">
              <a:latin typeface="Montserrat" pitchFamily="2" charset="-1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244740-16A4-6A2E-A02D-D503BF1345DD}"/>
              </a:ext>
            </a:extLst>
          </p:cNvPr>
          <p:cNvSpPr txBox="1"/>
          <p:nvPr/>
        </p:nvSpPr>
        <p:spPr>
          <a:xfrm>
            <a:off x="5039837" y="4809171"/>
            <a:ext cx="3747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hr-HR" sz="900" b="1" dirty="0" err="1">
                <a:latin typeface="Montserrat" pitchFamily="2" charset="-18"/>
              </a:rPr>
              <a:t>Paxos</a:t>
            </a:r>
            <a:endParaRPr lang="en-US" sz="900" b="1" dirty="0">
              <a:latin typeface="Montserrat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EAF3-310E-4ADE-8547-E7577A91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93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89" y="1166817"/>
            <a:ext cx="6277842" cy="578299"/>
          </a:xfrm>
        </p:spPr>
        <p:txBody>
          <a:bodyPr anchor="t">
            <a:normAutofit/>
          </a:bodyPr>
          <a:lstStyle/>
          <a:p>
            <a:r>
              <a:rPr lang="hr-HR" sz="25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 Digital Exchange – General </a:t>
            </a:r>
            <a:r>
              <a:rPr lang="hr-HR" sz="25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5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FE4FD1-F7D3-CBCB-BD62-0260031472B4}"/>
              </a:ext>
            </a:extLst>
          </p:cNvPr>
          <p:cNvSpPr/>
          <p:nvPr/>
        </p:nvSpPr>
        <p:spPr>
          <a:xfrm>
            <a:off x="909879" y="2638725"/>
            <a:ext cx="1923048" cy="27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21E9CA-B0A6-31DD-4096-D16B3C7F7723}"/>
              </a:ext>
            </a:extLst>
          </p:cNvPr>
          <p:cNvSpPr>
            <a:spLocks/>
          </p:cNvSpPr>
          <p:nvPr/>
        </p:nvSpPr>
        <p:spPr>
          <a:xfrm>
            <a:off x="925884" y="2337184"/>
            <a:ext cx="1923047" cy="582843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CE6BA4-1C4F-9558-264F-D14DA756D114}"/>
              </a:ext>
            </a:extLst>
          </p:cNvPr>
          <p:cNvSpPr txBox="1"/>
          <p:nvPr/>
        </p:nvSpPr>
        <p:spPr>
          <a:xfrm>
            <a:off x="1188789" y="2359270"/>
            <a:ext cx="13972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Simple</a:t>
            </a:r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integration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08D08D-659E-35AB-15EA-EE92FD2FEFFB}"/>
              </a:ext>
            </a:extLst>
          </p:cNvPr>
          <p:cNvSpPr txBox="1"/>
          <p:nvPr/>
        </p:nvSpPr>
        <p:spPr>
          <a:xfrm>
            <a:off x="925884" y="2844018"/>
            <a:ext cx="19230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Members have access to a plug &amp; play solution for trading crypto assets.</a:t>
            </a: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Members connect to the ADE platform through the ADE front-end (TWS) or through ADE APIs.</a:t>
            </a: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When end-user funds are settled in the service provider's account, they are immediately available for trading on the ADE platform.</a:t>
            </a:r>
            <a:endParaRPr lang="en-US" sz="900" dirty="0">
              <a:latin typeface="Montserrat" pitchFamily="2" charset="-1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0ED71E-3F88-4877-9D70-2A44D8109885}"/>
              </a:ext>
            </a:extLst>
          </p:cNvPr>
          <p:cNvSpPr/>
          <p:nvPr/>
        </p:nvSpPr>
        <p:spPr>
          <a:xfrm>
            <a:off x="3404767" y="2347877"/>
            <a:ext cx="1923048" cy="3035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FF1AF3-E847-2159-2600-41D439290E74}"/>
              </a:ext>
            </a:extLst>
          </p:cNvPr>
          <p:cNvSpPr>
            <a:spLocks/>
          </p:cNvSpPr>
          <p:nvPr/>
        </p:nvSpPr>
        <p:spPr>
          <a:xfrm>
            <a:off x="3404766" y="2337184"/>
            <a:ext cx="1923047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9DB43C-371D-043E-4BA5-FB35E42F6CB1}"/>
              </a:ext>
            </a:extLst>
          </p:cNvPr>
          <p:cNvSpPr txBox="1"/>
          <p:nvPr/>
        </p:nvSpPr>
        <p:spPr>
          <a:xfrm>
            <a:off x="3536219" y="2359270"/>
            <a:ext cx="1715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Trading crypto assets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FF65B8-A488-E867-9691-3497F359CC8E}"/>
              </a:ext>
            </a:extLst>
          </p:cNvPr>
          <p:cNvSpPr txBox="1"/>
          <p:nvPr/>
        </p:nvSpPr>
        <p:spPr>
          <a:xfrm>
            <a:off x="3432540" y="2854712"/>
            <a:ext cx="19230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Members and their clients will have a secure, transparent, and cost-effective access to crypto assets.</a:t>
            </a: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ADE will initially offer trading with 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5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types of crypto assets (</a:t>
            </a:r>
            <a:r>
              <a:rPr lang="en-GB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BTC, BCH, ETH, LTC, PAXG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).</a:t>
            </a: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Real-time trade data and order book.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latin typeface="Montserrat" pitchFamily="2" charset="-1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702B3F-0EA0-91A0-72A4-3A500FD01C5B}"/>
              </a:ext>
            </a:extLst>
          </p:cNvPr>
          <p:cNvSpPr/>
          <p:nvPr/>
        </p:nvSpPr>
        <p:spPr>
          <a:xfrm>
            <a:off x="5899655" y="2359270"/>
            <a:ext cx="1923048" cy="3050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DFA6F1-2D70-8868-A7B5-E14F6E7E9E4F}"/>
              </a:ext>
            </a:extLst>
          </p:cNvPr>
          <p:cNvSpPr>
            <a:spLocks/>
          </p:cNvSpPr>
          <p:nvPr/>
        </p:nvSpPr>
        <p:spPr>
          <a:xfrm>
            <a:off x="5899653" y="2337184"/>
            <a:ext cx="1923047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D596FA-84D1-1F40-B5BB-8136B7020EEC}"/>
              </a:ext>
            </a:extLst>
          </p:cNvPr>
          <p:cNvSpPr txBox="1"/>
          <p:nvPr/>
        </p:nvSpPr>
        <p:spPr>
          <a:xfrm>
            <a:off x="6031107" y="2358533"/>
            <a:ext cx="1660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Other</a:t>
            </a:r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opportunites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0BACF5-B6E1-9B20-00C9-F573FD76C699}"/>
              </a:ext>
            </a:extLst>
          </p:cNvPr>
          <p:cNvSpPr txBox="1"/>
          <p:nvPr/>
        </p:nvSpPr>
        <p:spPr>
          <a:xfrm>
            <a:off x="5899653" y="2844018"/>
            <a:ext cx="19230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Expanding the offering of crypto assets, accessing other options from the service provider's platform - trading of tokenized stocks, commodities, margin trading, futures, etc.</a:t>
            </a: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Possible access to investment, lending, and other 3rd party protocols upon regulatory approval.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6E83-EB41-2C2F-59E9-A424866A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36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27" y="1133294"/>
            <a:ext cx="7973469" cy="834600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 offers its members a range of benefits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kstniOkvir 8">
            <a:extLst>
              <a:ext uri="{FF2B5EF4-FFF2-40B4-BE49-F238E27FC236}">
                <a16:creationId xmlns:a16="http://schemas.microsoft.com/office/drawing/2014/main" id="{73E051CB-BEB3-421C-BD18-F47DDD35DC97}"/>
              </a:ext>
            </a:extLst>
          </p:cNvPr>
          <p:cNvSpPr txBox="1"/>
          <p:nvPr/>
        </p:nvSpPr>
        <p:spPr>
          <a:xfrm>
            <a:off x="275359" y="2451262"/>
            <a:ext cx="42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7340F4"/>
                </a:solidFill>
                <a:latin typeface="Montserrat" pitchFamily="2" charset="-18"/>
              </a:rPr>
              <a:t>Benefit…</a:t>
            </a:r>
            <a:r>
              <a:rPr lang="en-US" b="1" dirty="0">
                <a:solidFill>
                  <a:srgbClr val="7340F4"/>
                </a:solidFill>
                <a:latin typeface="Montserrat" pitchFamily="2" charset="-18"/>
              </a:rPr>
              <a:t> </a:t>
            </a:r>
          </a:p>
        </p:txBody>
      </p:sp>
      <p:sp>
        <p:nvSpPr>
          <p:cNvPr id="27" name="TekstniOkvir 8">
            <a:extLst>
              <a:ext uri="{FF2B5EF4-FFF2-40B4-BE49-F238E27FC236}">
                <a16:creationId xmlns:a16="http://schemas.microsoft.com/office/drawing/2014/main" id="{0CDAE12D-EFB7-4384-A4F7-8DECCD1C32B9}"/>
              </a:ext>
            </a:extLst>
          </p:cNvPr>
          <p:cNvSpPr txBox="1"/>
          <p:nvPr/>
        </p:nvSpPr>
        <p:spPr>
          <a:xfrm>
            <a:off x="294263" y="5800871"/>
            <a:ext cx="855547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eriod"/>
              <a:defRPr/>
            </a:pPr>
            <a:endParaRPr lang="en-GB" sz="675" dirty="0">
              <a:latin typeface="Montserrat" pitchFamily="2" charset="-18"/>
            </a:endParaRPr>
          </a:p>
          <a:p>
            <a:pPr marL="171450" indent="-171450">
              <a:buAutoNum type="arabicPeriod"/>
              <a:defRPr/>
            </a:pPr>
            <a:r>
              <a:rPr lang="en-GB" sz="675" dirty="0">
                <a:latin typeface="Montserrat" pitchFamily="2" charset="-18"/>
              </a:rPr>
              <a:t>Members will have the option to perform accounting through the ADE platform, in case they do not opt for developing internal databases. Management of end-user assets involves receiving and transferring user funds to the ADE corporate bank account and withdrawing funds from the ADE platform to end-users when they withdraw their assets.</a:t>
            </a:r>
            <a:endParaRPr lang="en-US" sz="675" dirty="0">
              <a:latin typeface="Montserrat" pitchFamily="2" charset="-1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600B30-B1BF-B264-F2BA-2D8B41E37229}"/>
              </a:ext>
            </a:extLst>
          </p:cNvPr>
          <p:cNvSpPr/>
          <p:nvPr/>
        </p:nvSpPr>
        <p:spPr>
          <a:xfrm>
            <a:off x="876332" y="3574824"/>
            <a:ext cx="3078556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New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revenue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stream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7D2EA9-8659-7218-42D2-E9ACD39CBE2B}"/>
              </a:ext>
            </a:extLst>
          </p:cNvPr>
          <p:cNvSpPr/>
          <p:nvPr/>
        </p:nvSpPr>
        <p:spPr>
          <a:xfrm>
            <a:off x="869302" y="4108042"/>
            <a:ext cx="3078557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New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client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acquisition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7241B6-9A4A-D78A-E5FF-4F3D5D2BCD03}"/>
              </a:ext>
            </a:extLst>
          </p:cNvPr>
          <p:cNvSpPr/>
          <p:nvPr/>
        </p:nvSpPr>
        <p:spPr>
          <a:xfrm>
            <a:off x="884800" y="3031848"/>
            <a:ext cx="3078555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Quick and cost-effective access to the crypto market.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36" name="TekstniOkvir 8">
            <a:extLst>
              <a:ext uri="{FF2B5EF4-FFF2-40B4-BE49-F238E27FC236}">
                <a16:creationId xmlns:a16="http://schemas.microsoft.com/office/drawing/2014/main" id="{03DB679E-2DCD-0AF5-5522-300666005412}"/>
              </a:ext>
            </a:extLst>
          </p:cNvPr>
          <p:cNvSpPr txBox="1"/>
          <p:nvPr/>
        </p:nvSpPr>
        <p:spPr>
          <a:xfrm>
            <a:off x="4673710" y="2454494"/>
            <a:ext cx="42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Montserrat" pitchFamily="2" charset="-18"/>
              </a:rPr>
              <a:t>…</a:t>
            </a:r>
            <a:r>
              <a:rPr lang="hr-HR" b="1" dirty="0" err="1">
                <a:latin typeface="Montserrat" pitchFamily="2" charset="-18"/>
              </a:rPr>
              <a:t>implies</a:t>
            </a:r>
            <a:r>
              <a:rPr lang="hr-HR" b="1" dirty="0">
                <a:latin typeface="Montserrat" pitchFamily="2" charset="-18"/>
              </a:rPr>
              <a:t> </a:t>
            </a:r>
            <a:r>
              <a:rPr lang="hr-HR" b="1" dirty="0" err="1">
                <a:solidFill>
                  <a:srgbClr val="7340F4"/>
                </a:solidFill>
                <a:latin typeface="Montserrat" pitchFamily="2" charset="-18"/>
              </a:rPr>
              <a:t>responsibility</a:t>
            </a:r>
            <a:endParaRPr lang="en-US" b="1" dirty="0">
              <a:solidFill>
                <a:srgbClr val="7340F4"/>
              </a:solidFill>
              <a:latin typeface="Montserrat" pitchFamily="2" charset="-1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FEF786B3-2905-303E-60AC-59F8C397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5" y="2961984"/>
            <a:ext cx="405000" cy="405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A51DACEB-A7D7-76C7-E8A0-4430952A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05" y="3485323"/>
            <a:ext cx="405000" cy="405000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5DDF6E83-D629-49FB-9AEE-0E3F6CF2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0" y="4074067"/>
            <a:ext cx="405000" cy="4050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0EE7B79-1FD9-8FC1-D697-53EAD41E256D}"/>
              </a:ext>
            </a:extLst>
          </p:cNvPr>
          <p:cNvSpPr/>
          <p:nvPr/>
        </p:nvSpPr>
        <p:spPr>
          <a:xfrm>
            <a:off x="5268986" y="3580511"/>
            <a:ext cx="3078409" cy="4059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Accounting and asset management of end investors</a:t>
            </a:r>
            <a:r>
              <a:rPr lang="hr-HR" sz="900" b="1" baseline="30000" dirty="0">
                <a:solidFill>
                  <a:schemeClr val="tx1"/>
                </a:solidFill>
                <a:latin typeface="Montserrat" pitchFamily="2" charset="-18"/>
              </a:rPr>
              <a:t>1</a:t>
            </a:r>
            <a:endParaRPr lang="en-US" sz="900" b="1" baseline="30000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FB99D5B-1039-1360-56AE-DC1920881707}"/>
              </a:ext>
            </a:extLst>
          </p:cNvPr>
          <p:cNvSpPr/>
          <p:nvPr/>
        </p:nvSpPr>
        <p:spPr>
          <a:xfrm>
            <a:off x="5268987" y="3042454"/>
            <a:ext cx="3078408" cy="4059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Collecting KYC information from investors.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A99EED08-D406-11AB-686B-BB36E63CB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005" y="3079728"/>
            <a:ext cx="405000" cy="405000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2C09B607-DA70-8ED9-A69C-7B1654129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005" y="3572989"/>
            <a:ext cx="405000" cy="405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D98EC29-7632-64AF-A727-BB5907D8BB6B}"/>
              </a:ext>
            </a:extLst>
          </p:cNvPr>
          <p:cNvSpPr/>
          <p:nvPr/>
        </p:nvSpPr>
        <p:spPr>
          <a:xfrm>
            <a:off x="5268986" y="4110707"/>
            <a:ext cx="3078410" cy="4059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Starting from 2024, the minimum required capital will be 50,000 € (</a:t>
            </a:r>
            <a:r>
              <a:rPr lang="en-GB" sz="900" b="1" dirty="0" err="1">
                <a:solidFill>
                  <a:schemeClr val="tx1"/>
                </a:solidFill>
                <a:latin typeface="Montserrat" pitchFamily="2" charset="-18"/>
              </a:rPr>
              <a:t>MiCA</a:t>
            </a:r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)</a:t>
            </a:r>
            <a:endParaRPr lang="en-US" sz="900" b="1" baseline="30000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650EB2EC-177F-1917-8FEB-B1C174BDE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9005" y="4074067"/>
            <a:ext cx="405000" cy="405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F18DB-8E17-E2FB-3731-E0ECE885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00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33734"/>
            <a:ext cx="7973469" cy="834600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ADE platform for investors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600B30-B1BF-B264-F2BA-2D8B41E37229}"/>
              </a:ext>
            </a:extLst>
          </p:cNvPr>
          <p:cNvSpPr/>
          <p:nvPr/>
        </p:nvSpPr>
        <p:spPr>
          <a:xfrm>
            <a:off x="972151" y="3442879"/>
            <a:ext cx="3078556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Diversification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potential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7D2EA9-8659-7218-42D2-E9ACD39CBE2B}"/>
              </a:ext>
            </a:extLst>
          </p:cNvPr>
          <p:cNvSpPr/>
          <p:nvPr/>
        </p:nvSpPr>
        <p:spPr>
          <a:xfrm>
            <a:off x="972151" y="3953258"/>
            <a:ext cx="3078557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T</a:t>
            </a:r>
            <a:r>
              <a:rPr lang="en-GB" sz="900" b="1" dirty="0">
                <a:solidFill>
                  <a:schemeClr val="tx1"/>
                </a:solidFill>
                <a:latin typeface="Montserrat" pitchFamily="2" charset="-18"/>
              </a:rPr>
              <a:t>rust and security of the ZSE brand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7241B6-9A4A-D78A-E5FF-4F3D5D2BCD03}"/>
              </a:ext>
            </a:extLst>
          </p:cNvPr>
          <p:cNvSpPr/>
          <p:nvPr/>
        </p:nvSpPr>
        <p:spPr>
          <a:xfrm>
            <a:off x="972152" y="2942929"/>
            <a:ext cx="3078555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High-quality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service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at a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reasonable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price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33" name="TekstniOkvir 8">
            <a:extLst>
              <a:ext uri="{FF2B5EF4-FFF2-40B4-BE49-F238E27FC236}">
                <a16:creationId xmlns:a16="http://schemas.microsoft.com/office/drawing/2014/main" id="{3C448323-B206-08B1-A723-D3A94AC277C8}"/>
              </a:ext>
            </a:extLst>
          </p:cNvPr>
          <p:cNvSpPr txBox="1"/>
          <p:nvPr/>
        </p:nvSpPr>
        <p:spPr>
          <a:xfrm>
            <a:off x="4572000" y="2660397"/>
            <a:ext cx="42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900" b="1" dirty="0">
                <a:latin typeface="Montserrat" pitchFamily="2" charset="-18"/>
              </a:rPr>
              <a:t>Adria Digital Exchange offers lower trading costs compared to OTC and major global market platforms.</a:t>
            </a:r>
            <a:endParaRPr lang="en-US" sz="900" b="1" baseline="30000" dirty="0">
              <a:latin typeface="Montserrat" pitchFamily="2" charset="-18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C50F85D-D943-192E-26E3-20D5B5BD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4" y="3441173"/>
            <a:ext cx="405000" cy="405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6C4B020-4134-449C-168E-DFE34E82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4" y="3953258"/>
            <a:ext cx="405000" cy="405000"/>
          </a:xfrm>
          <a:prstGeom prst="rect">
            <a:avLst/>
          </a:prstGeom>
        </p:spPr>
      </p:pic>
      <p:sp>
        <p:nvSpPr>
          <p:cNvPr id="41" name="TekstniOkvir 8">
            <a:extLst>
              <a:ext uri="{FF2B5EF4-FFF2-40B4-BE49-F238E27FC236}">
                <a16:creationId xmlns:a16="http://schemas.microsoft.com/office/drawing/2014/main" id="{91D6790C-E2FF-E489-56CE-4E022992792A}"/>
              </a:ext>
            </a:extLst>
          </p:cNvPr>
          <p:cNvSpPr txBox="1"/>
          <p:nvPr/>
        </p:nvSpPr>
        <p:spPr>
          <a:xfrm>
            <a:off x="5181600" y="4524022"/>
            <a:ext cx="37219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50" dirty="0">
                <a:solidFill>
                  <a:schemeClr val="bg2">
                    <a:lumMod val="50000"/>
                  </a:schemeClr>
                </a:solidFill>
                <a:latin typeface="Montserrat" pitchFamily="2" charset="-18"/>
              </a:rPr>
              <a:t>Source: </a:t>
            </a:r>
            <a:r>
              <a:rPr lang="en-GB" sz="750" dirty="0" err="1">
                <a:solidFill>
                  <a:schemeClr val="bg2">
                    <a:lumMod val="50000"/>
                  </a:schemeClr>
                </a:solidFill>
                <a:latin typeface="Montserrat" pitchFamily="2" charset="-18"/>
              </a:rPr>
              <a:t>Electrocoin</a:t>
            </a:r>
            <a:r>
              <a:rPr lang="en-GB" sz="750" dirty="0">
                <a:solidFill>
                  <a:schemeClr val="bg2">
                    <a:lumMod val="50000"/>
                  </a:schemeClr>
                </a:solidFill>
                <a:latin typeface="Montserrat" pitchFamily="2" charset="-18"/>
              </a:rPr>
              <a:t>, Bitcoin Store, Kraken, Coinbase, ZSE Management.</a:t>
            </a:r>
            <a:endParaRPr lang="en-US" sz="750" dirty="0">
              <a:solidFill>
                <a:schemeClr val="bg2">
                  <a:lumMod val="50000"/>
                </a:schemeClr>
              </a:solidFill>
              <a:latin typeface="Montserrat" pitchFamily="2" charset="-18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B79EDEA-76B0-FA04-FE91-2590C4A3D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74" y="4465342"/>
            <a:ext cx="405000" cy="4050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DA892C5-BE4E-70E9-B63D-32398C37DDBC}"/>
              </a:ext>
            </a:extLst>
          </p:cNvPr>
          <p:cNvSpPr/>
          <p:nvPr/>
        </p:nvSpPr>
        <p:spPr>
          <a:xfrm>
            <a:off x="972150" y="4464910"/>
            <a:ext cx="3078557" cy="405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24/7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access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to ADE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trading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platform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EDCD70C-21F1-47E1-2B06-EE85E652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19" y="2942929"/>
            <a:ext cx="405000" cy="4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E7E9CB-6159-1DDA-5116-F92DD8327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421" y="2785970"/>
            <a:ext cx="3627932" cy="17380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2E427-CE2F-C44B-4A18-034FE4A2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54790-8562-4F43-011E-FE2FB78E87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59" y="5059589"/>
            <a:ext cx="1981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3" y="781272"/>
            <a:ext cx="8607070" cy="834600"/>
          </a:xfrm>
        </p:spPr>
        <p:txBody>
          <a:bodyPr anchor="t">
            <a:normAutofit/>
          </a:bodyPr>
          <a:lstStyle/>
          <a:p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Security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ADE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endParaRPr lang="en-US" sz="27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niOkvir 8">
            <a:extLst>
              <a:ext uri="{FF2B5EF4-FFF2-40B4-BE49-F238E27FC236}">
                <a16:creationId xmlns:a16="http://schemas.microsoft.com/office/drawing/2014/main" id="{4BAF0EC0-C093-E689-E25D-B9FE406C7647}"/>
              </a:ext>
            </a:extLst>
          </p:cNvPr>
          <p:cNvSpPr txBox="1"/>
          <p:nvPr/>
        </p:nvSpPr>
        <p:spPr>
          <a:xfrm>
            <a:off x="186674" y="2039035"/>
            <a:ext cx="5414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500" b="1" dirty="0">
                <a:latin typeface="Calibri" panose="020F0502020204030204" pitchFamily="34" charset="0"/>
                <a:cs typeface="Calibri" panose="020F0502020204030204" pitchFamily="34" charset="0"/>
              </a:rPr>
              <a:t>Adria Digital Exchange – existing Security Operations Center (SOC) 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4C678A-FDD3-6CB3-41AD-B39325709B82}"/>
              </a:ext>
            </a:extLst>
          </p:cNvPr>
          <p:cNvSpPr/>
          <p:nvPr/>
        </p:nvSpPr>
        <p:spPr>
          <a:xfrm>
            <a:off x="201093" y="2574537"/>
            <a:ext cx="2160554" cy="3006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INTERNET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2BE00D-B97B-B9AA-A308-DF6656C40B51}"/>
              </a:ext>
            </a:extLst>
          </p:cNvPr>
          <p:cNvSpPr/>
          <p:nvPr/>
        </p:nvSpPr>
        <p:spPr>
          <a:xfrm>
            <a:off x="2448326" y="2574537"/>
            <a:ext cx="4334029" cy="300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OVIRT LAYER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80AB2B-B126-B7A2-E51A-2F807C29BC2D}"/>
              </a:ext>
            </a:extLst>
          </p:cNvPr>
          <p:cNvSpPr/>
          <p:nvPr/>
        </p:nvSpPr>
        <p:spPr>
          <a:xfrm>
            <a:off x="6892445" y="2572985"/>
            <a:ext cx="1826167" cy="3006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schemeClr val="bg1"/>
                </a:solidFill>
                <a:latin typeface="Montserrat" pitchFamily="2" charset="-18"/>
              </a:rPr>
              <a:t>PHYSICAL LAYER</a:t>
            </a:r>
            <a:endParaRPr lang="en-US" sz="7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pic>
        <p:nvPicPr>
          <p:cNvPr id="118" name="Picture 117" descr="Shape&#10;&#10;Description automatically generated with low confidence">
            <a:extLst>
              <a:ext uri="{FF2B5EF4-FFF2-40B4-BE49-F238E27FC236}">
                <a16:creationId xmlns:a16="http://schemas.microsoft.com/office/drawing/2014/main" id="{45C2E016-947F-2A48-212C-53BF9BE6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259" y="4826267"/>
            <a:ext cx="446632" cy="446632"/>
          </a:xfrm>
          <a:prstGeom prst="rect">
            <a:avLst/>
          </a:prstGeom>
        </p:spPr>
      </p:pic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EC325729-96E5-2753-6D7B-697C00C868A8}"/>
              </a:ext>
            </a:extLst>
          </p:cNvPr>
          <p:cNvSpPr/>
          <p:nvPr/>
        </p:nvSpPr>
        <p:spPr>
          <a:xfrm>
            <a:off x="1845562" y="3563179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IPS Network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Firewall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7FE0BDC-1764-D613-284C-C969A12CBC66}"/>
              </a:ext>
            </a:extLst>
          </p:cNvPr>
          <p:cNvCxnSpPr>
            <a:cxnSpLocks/>
          </p:cNvCxnSpPr>
          <p:nvPr/>
        </p:nvCxnSpPr>
        <p:spPr>
          <a:xfrm>
            <a:off x="2390092" y="2940833"/>
            <a:ext cx="0" cy="18336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0EFA2C3-89B4-DB29-AE83-E4C33ABC91FF}"/>
              </a:ext>
            </a:extLst>
          </p:cNvPr>
          <p:cNvCxnSpPr>
            <a:cxnSpLocks/>
          </p:cNvCxnSpPr>
          <p:nvPr/>
        </p:nvCxnSpPr>
        <p:spPr>
          <a:xfrm flipH="1">
            <a:off x="2390092" y="4111487"/>
            <a:ext cx="5422" cy="21369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4A31085-A724-DFE4-9A6E-51D6F438FAA3}"/>
              </a:ext>
            </a:extLst>
          </p:cNvPr>
          <p:cNvCxnSpPr>
            <a:cxnSpLocks/>
          </p:cNvCxnSpPr>
          <p:nvPr/>
        </p:nvCxnSpPr>
        <p:spPr>
          <a:xfrm>
            <a:off x="6858000" y="2940833"/>
            <a:ext cx="0" cy="341814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A877B421-1BBC-2116-5D38-F011067008B6}"/>
              </a:ext>
            </a:extLst>
          </p:cNvPr>
          <p:cNvSpPr/>
          <p:nvPr/>
        </p:nvSpPr>
        <p:spPr>
          <a:xfrm>
            <a:off x="803918" y="3459664"/>
            <a:ext cx="859012" cy="269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tx1"/>
                </a:solidFill>
                <a:latin typeface="Montserrat" pitchFamily="2" charset="-18"/>
              </a:rPr>
              <a:t>Traders</a:t>
            </a:r>
            <a:endParaRPr lang="en-US" sz="10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779CA4A9-38C2-BF20-0CED-12D7FD5F929D}"/>
              </a:ext>
            </a:extLst>
          </p:cNvPr>
          <p:cNvSpPr/>
          <p:nvPr/>
        </p:nvSpPr>
        <p:spPr>
          <a:xfrm>
            <a:off x="755928" y="4623405"/>
            <a:ext cx="983847" cy="269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Public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DNS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BF9CAF7E-3708-BD21-BB88-A94914574609}"/>
              </a:ext>
            </a:extLst>
          </p:cNvPr>
          <p:cNvSpPr/>
          <p:nvPr/>
        </p:nvSpPr>
        <p:spPr>
          <a:xfrm>
            <a:off x="803918" y="4409001"/>
            <a:ext cx="854633" cy="1187499"/>
          </a:xfrm>
          <a:prstGeom prst="roundRect">
            <a:avLst>
              <a:gd name="adj" fmla="val 1061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0EA48AE-10A3-CF05-A668-F3A9B33E3E5C}"/>
              </a:ext>
            </a:extLst>
          </p:cNvPr>
          <p:cNvSpPr/>
          <p:nvPr/>
        </p:nvSpPr>
        <p:spPr>
          <a:xfrm>
            <a:off x="636659" y="4221811"/>
            <a:ext cx="1195387" cy="21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tx1"/>
                </a:solidFill>
                <a:latin typeface="Montserrat" pitchFamily="2" charset="-18"/>
              </a:rPr>
              <a:t>CLOUDFLARE</a:t>
            </a:r>
            <a:endParaRPr lang="en-US" sz="10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3869E39E-932B-6773-6E49-5DF782E8E304}"/>
              </a:ext>
            </a:extLst>
          </p:cNvPr>
          <p:cNvCxnSpPr>
            <a:cxnSpLocks/>
          </p:cNvCxnSpPr>
          <p:nvPr/>
        </p:nvCxnSpPr>
        <p:spPr>
          <a:xfrm>
            <a:off x="2679577" y="3394952"/>
            <a:ext cx="283891" cy="0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16931CD-26E8-409C-9DB9-D2402EA71711}"/>
              </a:ext>
            </a:extLst>
          </p:cNvPr>
          <p:cNvCxnSpPr>
            <a:cxnSpLocks/>
            <a:stCxn id="155" idx="2"/>
            <a:endCxn id="162" idx="0"/>
          </p:cNvCxnSpPr>
          <p:nvPr/>
        </p:nvCxnSpPr>
        <p:spPr>
          <a:xfrm>
            <a:off x="1233424" y="3729663"/>
            <a:ext cx="929" cy="492148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Arrow Connector 176">
            <a:extLst>
              <a:ext uri="{FF2B5EF4-FFF2-40B4-BE49-F238E27FC236}">
                <a16:creationId xmlns:a16="http://schemas.microsoft.com/office/drawing/2014/main" id="{3DC2259B-DC04-862F-C71E-6F97AFAE0715}"/>
              </a:ext>
            </a:extLst>
          </p:cNvPr>
          <p:cNvCxnSpPr>
            <a:cxnSpLocks/>
            <a:stCxn id="28" idx="1"/>
            <a:endCxn id="8" idx="3"/>
          </p:cNvCxnSpPr>
          <p:nvPr/>
        </p:nvCxnSpPr>
        <p:spPr>
          <a:xfrm rot="10800000" flipV="1">
            <a:off x="1672105" y="3439525"/>
            <a:ext cx="491923" cy="1688284"/>
          </a:xfrm>
          <a:prstGeom prst="bentConnector3">
            <a:avLst>
              <a:gd name="adj1" fmla="val 50000"/>
            </a:avLst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7F08A-FF5C-D926-DDC6-30C1E67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14</a:t>
            </a:fld>
            <a:endParaRPr lang="hr-HR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B31D0E53-4469-DFA9-1B8E-740333CF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06" y="3068646"/>
            <a:ext cx="486883" cy="4868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6AB718-B126-4FC7-527D-8C4EEC43B498}"/>
              </a:ext>
            </a:extLst>
          </p:cNvPr>
          <p:cNvSpPr/>
          <p:nvPr/>
        </p:nvSpPr>
        <p:spPr>
          <a:xfrm>
            <a:off x="813092" y="4992809"/>
            <a:ext cx="859012" cy="269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DDoS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Protection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3E650C-22E1-F55A-4DF6-262BB1B756E7}"/>
              </a:ext>
            </a:extLst>
          </p:cNvPr>
          <p:cNvSpPr/>
          <p:nvPr/>
        </p:nvSpPr>
        <p:spPr>
          <a:xfrm>
            <a:off x="6892445" y="4037002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Netapp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Storage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12F7DF-8C5B-BD28-7914-4C7DF6CA4043}"/>
              </a:ext>
            </a:extLst>
          </p:cNvPr>
          <p:cNvSpPr/>
          <p:nvPr/>
        </p:nvSpPr>
        <p:spPr>
          <a:xfrm>
            <a:off x="7777982" y="4029723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Netapp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DR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Storage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box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6D7FBD-02DF-8EEF-C945-F38BA17A4CC4}"/>
              </a:ext>
            </a:extLst>
          </p:cNvPr>
          <p:cNvSpPr/>
          <p:nvPr/>
        </p:nvSpPr>
        <p:spPr>
          <a:xfrm>
            <a:off x="6970060" y="5225606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Blade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Chasis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DA540E-AFF6-05C6-1C73-DFACBFB50FC1}"/>
              </a:ext>
            </a:extLst>
          </p:cNvPr>
          <p:cNvSpPr/>
          <p:nvPr/>
        </p:nvSpPr>
        <p:spPr>
          <a:xfrm>
            <a:off x="7860896" y="5238021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Blade</a:t>
            </a:r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Chasis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17D1C4A3-DC99-F13A-DD57-F56FDAD94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3247" y="3488266"/>
            <a:ext cx="557091" cy="5570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E8365BFD-CDBB-A351-97D9-B3B604AFE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2648" y="3498460"/>
            <a:ext cx="557091" cy="557091"/>
          </a:xfrm>
          <a:prstGeom prst="rect">
            <a:avLst/>
          </a:prstGeom>
        </p:spPr>
      </p:pic>
      <p:pic>
        <p:nvPicPr>
          <p:cNvPr id="28" name="Graphic 27" descr="Server outline">
            <a:extLst>
              <a:ext uri="{FF2B5EF4-FFF2-40B4-BE49-F238E27FC236}">
                <a16:creationId xmlns:a16="http://schemas.microsoft.com/office/drawing/2014/main" id="{60123F63-5CD3-5C00-A31A-1A72346AE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4027" y="3201766"/>
            <a:ext cx="475517" cy="475517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AEA1F4F5-ECEE-D6BF-8699-BC3AC727A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276" y="4826267"/>
            <a:ext cx="446632" cy="44663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706BFFA-5E86-F02A-96DA-7905AD1B6344}"/>
              </a:ext>
            </a:extLst>
          </p:cNvPr>
          <p:cNvGrpSpPr/>
          <p:nvPr/>
        </p:nvGrpSpPr>
        <p:grpSpPr>
          <a:xfrm>
            <a:off x="2361647" y="4640500"/>
            <a:ext cx="1045030" cy="615520"/>
            <a:chOff x="3810000" y="4110737"/>
            <a:chExt cx="1045030" cy="615520"/>
          </a:xfrm>
        </p:grpSpPr>
        <p:pic>
          <p:nvPicPr>
            <p:cNvPr id="36" name="Graphic 35" descr="Arrow circle with solid fill">
              <a:extLst>
                <a:ext uri="{FF2B5EF4-FFF2-40B4-BE49-F238E27FC236}">
                  <a16:creationId xmlns:a16="http://schemas.microsoft.com/office/drawing/2014/main" id="{4D2620B8-3C35-841F-AFF6-A7E3411C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5849" y="4110737"/>
              <a:ext cx="304799" cy="304799"/>
            </a:xfrm>
            <a:prstGeom prst="rect">
              <a:avLst/>
            </a:prstGeom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556E096-A054-5D73-6621-3E5AF8393561}"/>
                </a:ext>
              </a:extLst>
            </p:cNvPr>
            <p:cNvSpPr/>
            <p:nvPr/>
          </p:nvSpPr>
          <p:spPr>
            <a:xfrm>
              <a:off x="3810000" y="4377990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NGINX </a:t>
              </a:r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Ingress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Proxy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F0F24E-C6B2-064B-2795-B8D43E0127CD}"/>
              </a:ext>
            </a:extLst>
          </p:cNvPr>
          <p:cNvGrpSpPr/>
          <p:nvPr/>
        </p:nvGrpSpPr>
        <p:grpSpPr>
          <a:xfrm>
            <a:off x="2819400" y="3211575"/>
            <a:ext cx="804157" cy="706435"/>
            <a:chOff x="2736749" y="3575897"/>
            <a:chExt cx="804157" cy="706435"/>
          </a:xfrm>
        </p:grpSpPr>
        <p:pic>
          <p:nvPicPr>
            <p:cNvPr id="39" name="Graphic 38" descr="Magnifying glass outline">
              <a:extLst>
                <a:ext uri="{FF2B5EF4-FFF2-40B4-BE49-F238E27FC236}">
                  <a16:creationId xmlns:a16="http://schemas.microsoft.com/office/drawing/2014/main" id="{65BD3898-2FB2-0C31-6665-5B20D857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38653" y="3575897"/>
              <a:ext cx="400349" cy="400349"/>
            </a:xfrm>
            <a:prstGeom prst="rect">
              <a:avLst/>
            </a:prstGeom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A1BAC9F-7EE1-A8EC-3424-0517AEF4770C}"/>
                </a:ext>
              </a:extLst>
            </p:cNvPr>
            <p:cNvSpPr/>
            <p:nvPr/>
          </p:nvSpPr>
          <p:spPr>
            <a:xfrm>
              <a:off x="2736749" y="3934065"/>
              <a:ext cx="804157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IPS/IDS </a:t>
              </a:r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Snort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CD97B6-F222-6A3B-56AF-52798A671B95}"/>
              </a:ext>
            </a:extLst>
          </p:cNvPr>
          <p:cNvGrpSpPr/>
          <p:nvPr/>
        </p:nvGrpSpPr>
        <p:grpSpPr>
          <a:xfrm>
            <a:off x="3272503" y="4637539"/>
            <a:ext cx="1045030" cy="615520"/>
            <a:chOff x="3810000" y="4110737"/>
            <a:chExt cx="1045030" cy="615520"/>
          </a:xfrm>
        </p:grpSpPr>
        <p:pic>
          <p:nvPicPr>
            <p:cNvPr id="47" name="Graphic 46" descr="Arrow circle with solid fill">
              <a:extLst>
                <a:ext uri="{FF2B5EF4-FFF2-40B4-BE49-F238E27FC236}">
                  <a16:creationId xmlns:a16="http://schemas.microsoft.com/office/drawing/2014/main" id="{C25CB78D-C1C6-36CE-ED74-87686749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5849" y="4110737"/>
              <a:ext cx="304799" cy="304799"/>
            </a:xfrm>
            <a:prstGeom prst="rect">
              <a:avLst/>
            </a:prstGeom>
          </p:spPr>
        </p:pic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008342E-AB81-F2E8-507A-7C4F4F97EDBC}"/>
                </a:ext>
              </a:extLst>
            </p:cNvPr>
            <p:cNvSpPr/>
            <p:nvPr/>
          </p:nvSpPr>
          <p:spPr>
            <a:xfrm>
              <a:off x="3810000" y="4377990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NGINX </a:t>
              </a:r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Ingress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Proxy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cxnSp>
        <p:nvCxnSpPr>
          <p:cNvPr id="54" name="Straight Arrow Connector 176">
            <a:extLst>
              <a:ext uri="{FF2B5EF4-FFF2-40B4-BE49-F238E27FC236}">
                <a16:creationId xmlns:a16="http://schemas.microsoft.com/office/drawing/2014/main" id="{6B6A7D59-DE00-9D96-2C4D-E2FFFD92799C}"/>
              </a:ext>
            </a:extLst>
          </p:cNvPr>
          <p:cNvCxnSpPr>
            <a:cxnSpLocks/>
            <a:stCxn id="36" idx="0"/>
            <a:endCxn id="40" idx="2"/>
          </p:cNvCxnSpPr>
          <p:nvPr/>
        </p:nvCxnSpPr>
        <p:spPr>
          <a:xfrm rot="5400000" flipH="1" flipV="1">
            <a:off x="2689442" y="4108464"/>
            <a:ext cx="722490" cy="341583"/>
          </a:xfrm>
          <a:prstGeom prst="bentConnector3">
            <a:avLst>
              <a:gd name="adj1" fmla="val 50000"/>
            </a:avLst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176">
            <a:extLst>
              <a:ext uri="{FF2B5EF4-FFF2-40B4-BE49-F238E27FC236}">
                <a16:creationId xmlns:a16="http://schemas.microsoft.com/office/drawing/2014/main" id="{96F50D93-B9E5-7BBD-CF63-5571DC12552E}"/>
              </a:ext>
            </a:extLst>
          </p:cNvPr>
          <p:cNvCxnSpPr>
            <a:cxnSpLocks/>
            <a:stCxn id="47" idx="0"/>
            <a:endCxn id="40" idx="2"/>
          </p:cNvCxnSpPr>
          <p:nvPr/>
        </p:nvCxnSpPr>
        <p:spPr>
          <a:xfrm rot="16200000" flipV="1">
            <a:off x="3146352" y="3993138"/>
            <a:ext cx="719529" cy="569273"/>
          </a:xfrm>
          <a:prstGeom prst="bentConnector3">
            <a:avLst>
              <a:gd name="adj1" fmla="val 50000"/>
            </a:avLst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B9CDEB1-D28B-EE6E-7BA1-2FF3DD3C98A2}"/>
              </a:ext>
            </a:extLst>
          </p:cNvPr>
          <p:cNvGrpSpPr/>
          <p:nvPr/>
        </p:nvGrpSpPr>
        <p:grpSpPr>
          <a:xfrm>
            <a:off x="2260915" y="5791519"/>
            <a:ext cx="1045030" cy="678243"/>
            <a:chOff x="4260989" y="3422555"/>
            <a:chExt cx="1045030" cy="678243"/>
          </a:xfrm>
        </p:grpSpPr>
        <p:pic>
          <p:nvPicPr>
            <p:cNvPr id="63" name="Graphic 62" descr="Key outline">
              <a:extLst>
                <a:ext uri="{FF2B5EF4-FFF2-40B4-BE49-F238E27FC236}">
                  <a16:creationId xmlns:a16="http://schemas.microsoft.com/office/drawing/2014/main" id="{FE771772-C4EC-3DE5-DA09-64E3BEC1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37699" y="3422555"/>
              <a:ext cx="467725" cy="467725"/>
            </a:xfrm>
            <a:prstGeom prst="rect">
              <a:avLst/>
            </a:prstGeom>
          </p:spPr>
        </p:pic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9CF4D93-F1AA-7675-1F84-D41997E104E0}"/>
                </a:ext>
              </a:extLst>
            </p:cNvPr>
            <p:cNvSpPr/>
            <p:nvPr/>
          </p:nvSpPr>
          <p:spPr>
            <a:xfrm>
              <a:off x="4260989" y="3752531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KeyCloak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SSO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F4CB198-34E2-ADB6-7748-1ED55B4DAE80}"/>
              </a:ext>
            </a:extLst>
          </p:cNvPr>
          <p:cNvSpPr/>
          <p:nvPr/>
        </p:nvSpPr>
        <p:spPr>
          <a:xfrm>
            <a:off x="2448326" y="5520311"/>
            <a:ext cx="4334029" cy="1070705"/>
          </a:xfrm>
          <a:prstGeom prst="roundRect">
            <a:avLst>
              <a:gd name="adj" fmla="val 10034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176">
            <a:extLst>
              <a:ext uri="{FF2B5EF4-FFF2-40B4-BE49-F238E27FC236}">
                <a16:creationId xmlns:a16="http://schemas.microsoft.com/office/drawing/2014/main" id="{58F177A7-1900-FEE5-2B05-CF4190AF25EF}"/>
              </a:ext>
            </a:extLst>
          </p:cNvPr>
          <p:cNvCxnSpPr>
            <a:cxnSpLocks/>
            <a:stCxn id="63" idx="0"/>
            <a:endCxn id="37" idx="2"/>
          </p:cNvCxnSpPr>
          <p:nvPr/>
        </p:nvCxnSpPr>
        <p:spPr>
          <a:xfrm rot="5400000" flipH="1" flipV="1">
            <a:off x="2560076" y="5467433"/>
            <a:ext cx="535499" cy="112674"/>
          </a:xfrm>
          <a:prstGeom prst="bentConnector3">
            <a:avLst>
              <a:gd name="adj1" fmla="val 50000"/>
            </a:avLst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176">
            <a:extLst>
              <a:ext uri="{FF2B5EF4-FFF2-40B4-BE49-F238E27FC236}">
                <a16:creationId xmlns:a16="http://schemas.microsoft.com/office/drawing/2014/main" id="{01ADCFFD-EB6C-DE42-1E69-4C70CDF767E5}"/>
              </a:ext>
            </a:extLst>
          </p:cNvPr>
          <p:cNvCxnSpPr>
            <a:cxnSpLocks/>
            <a:stCxn id="63" idx="0"/>
            <a:endCxn id="48" idx="2"/>
          </p:cNvCxnSpPr>
          <p:nvPr/>
        </p:nvCxnSpPr>
        <p:spPr>
          <a:xfrm rot="5400000" flipH="1" flipV="1">
            <a:off x="3014023" y="5010524"/>
            <a:ext cx="538460" cy="1023530"/>
          </a:xfrm>
          <a:prstGeom prst="bentConnector3">
            <a:avLst>
              <a:gd name="adj1" fmla="val 50000"/>
            </a:avLst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Graphic 73" descr="Monitor outline">
            <a:extLst>
              <a:ext uri="{FF2B5EF4-FFF2-40B4-BE49-F238E27FC236}">
                <a16:creationId xmlns:a16="http://schemas.microsoft.com/office/drawing/2014/main" id="{A52E5101-96EB-9128-F1A3-3EA37D0D2F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51152" y="5727412"/>
            <a:ext cx="486882" cy="486882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25511D6-2040-29C2-7AE7-DCBA74444D61}"/>
              </a:ext>
            </a:extLst>
          </p:cNvPr>
          <p:cNvSpPr/>
          <p:nvPr/>
        </p:nvSpPr>
        <p:spPr>
          <a:xfrm>
            <a:off x="3273182" y="6067831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Frontend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4BD82EC-B24F-DEFB-0EEE-ED5B975A81EC}"/>
              </a:ext>
            </a:extLst>
          </p:cNvPr>
          <p:cNvSpPr/>
          <p:nvPr/>
        </p:nvSpPr>
        <p:spPr>
          <a:xfrm>
            <a:off x="4332241" y="6088128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chemeClr val="tx1"/>
                </a:solidFill>
                <a:latin typeface="Montserrat" pitchFamily="2" charset="-18"/>
              </a:rPr>
              <a:t>Business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79" name="Graphic 78" descr="Flowchart outline">
            <a:extLst>
              <a:ext uri="{FF2B5EF4-FFF2-40B4-BE49-F238E27FC236}">
                <a16:creationId xmlns:a16="http://schemas.microsoft.com/office/drawing/2014/main" id="{02DB7E4D-03D3-7AEB-C61D-F163FA9E0F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35819" y="5654214"/>
            <a:ext cx="605030" cy="605030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670D146-75C2-D9B6-094D-FADBFF34A64A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005350" y="6022558"/>
            <a:ext cx="504000" cy="0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4AEB20F-C2BF-D514-C988-E93B2D140628}"/>
              </a:ext>
            </a:extLst>
          </p:cNvPr>
          <p:cNvCxnSpPr>
            <a:cxnSpLocks/>
          </p:cNvCxnSpPr>
          <p:nvPr/>
        </p:nvCxnSpPr>
        <p:spPr>
          <a:xfrm flipV="1">
            <a:off x="4072150" y="6022558"/>
            <a:ext cx="504000" cy="0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Graphic 84" descr="Folder Search outline">
            <a:extLst>
              <a:ext uri="{FF2B5EF4-FFF2-40B4-BE49-F238E27FC236}">
                <a16:creationId xmlns:a16="http://schemas.microsoft.com/office/drawing/2014/main" id="{D27C0559-3A1E-8D45-490E-C04FA73CB4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24622" y="5730877"/>
            <a:ext cx="457199" cy="457199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E6C895A-A855-FBBA-F1D9-1566FB9CAA34}"/>
              </a:ext>
            </a:extLst>
          </p:cNvPr>
          <p:cNvSpPr/>
          <p:nvPr/>
        </p:nvSpPr>
        <p:spPr>
          <a:xfrm>
            <a:off x="5318425" y="6030334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Database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6E53FDA-80F5-09A1-0C2A-55AD8D241303}"/>
              </a:ext>
            </a:extLst>
          </p:cNvPr>
          <p:cNvCxnSpPr>
            <a:cxnSpLocks/>
          </p:cNvCxnSpPr>
          <p:nvPr/>
        </p:nvCxnSpPr>
        <p:spPr>
          <a:xfrm flipV="1">
            <a:off x="5120622" y="6022558"/>
            <a:ext cx="504000" cy="0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DEEAB5C-A091-FCA1-6841-DA48AA245495}"/>
              </a:ext>
            </a:extLst>
          </p:cNvPr>
          <p:cNvSpPr/>
          <p:nvPr/>
        </p:nvSpPr>
        <p:spPr>
          <a:xfrm>
            <a:off x="5512127" y="5256314"/>
            <a:ext cx="1265807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-18"/>
              </a:rPr>
              <a:t>OKD </a:t>
            </a:r>
            <a:r>
              <a:rPr lang="hr-HR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-18"/>
              </a:rPr>
              <a:t>Platform</a:t>
            </a:r>
            <a:endParaRPr lang="en-US" sz="900" b="1" dirty="0">
              <a:solidFill>
                <a:schemeClr val="tx2">
                  <a:lumMod val="60000"/>
                  <a:lumOff val="40000"/>
                </a:schemeClr>
              </a:solidFill>
              <a:latin typeface="Montserrat" pitchFamily="2" charset="-18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F565D5E-175F-29A1-89AF-5D9206507C4C}"/>
              </a:ext>
            </a:extLst>
          </p:cNvPr>
          <p:cNvGrpSpPr/>
          <p:nvPr/>
        </p:nvGrpSpPr>
        <p:grpSpPr>
          <a:xfrm>
            <a:off x="3914723" y="3059253"/>
            <a:ext cx="1045030" cy="691764"/>
            <a:chOff x="3699884" y="3052938"/>
            <a:chExt cx="1045030" cy="691764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914BA2F-213F-0EC5-680D-3083AA59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95164" y="3052938"/>
              <a:ext cx="454470" cy="421216"/>
            </a:xfrm>
            <a:prstGeom prst="rect">
              <a:avLst/>
            </a:prstGeom>
          </p:spPr>
        </p:pic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B21E8A-5381-0F65-0149-46BCAE738F8B}"/>
                </a:ext>
              </a:extLst>
            </p:cNvPr>
            <p:cNvSpPr/>
            <p:nvPr/>
          </p:nvSpPr>
          <p:spPr>
            <a:xfrm>
              <a:off x="3699884" y="3396435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FreeIPA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ED5A6D-097A-6BA7-D7BE-FDB5F5851006}"/>
              </a:ext>
            </a:extLst>
          </p:cNvPr>
          <p:cNvGrpSpPr/>
          <p:nvPr/>
        </p:nvGrpSpPr>
        <p:grpSpPr>
          <a:xfrm>
            <a:off x="4795910" y="3067135"/>
            <a:ext cx="1045030" cy="689228"/>
            <a:chOff x="4416970" y="3048000"/>
            <a:chExt cx="1045030" cy="689228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F1960FB6-8E8C-3D63-8DD1-6B897018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63273" y="3048000"/>
              <a:ext cx="352425" cy="381000"/>
            </a:xfrm>
            <a:prstGeom prst="rect">
              <a:avLst/>
            </a:prstGeom>
          </p:spPr>
        </p:pic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4130A0E-C374-60C6-5853-E4E5BAEFFF87}"/>
                </a:ext>
              </a:extLst>
            </p:cNvPr>
            <p:cNvSpPr/>
            <p:nvPr/>
          </p:nvSpPr>
          <p:spPr>
            <a:xfrm>
              <a:off x="4416970" y="3388961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Elastic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</a:t>
              </a:r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Stack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9BF1DE4-3069-5CC6-AF4A-8C7D9E269036}"/>
              </a:ext>
            </a:extLst>
          </p:cNvPr>
          <p:cNvGrpSpPr/>
          <p:nvPr/>
        </p:nvGrpSpPr>
        <p:grpSpPr>
          <a:xfrm>
            <a:off x="5707471" y="3039021"/>
            <a:ext cx="1045030" cy="780656"/>
            <a:chOff x="5341020" y="3040211"/>
            <a:chExt cx="1045030" cy="78065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BBB3C495-2D9C-F68C-E3C8-F12CB7789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662310" y="3040211"/>
              <a:ext cx="402451" cy="405805"/>
            </a:xfrm>
            <a:prstGeom prst="rect">
              <a:avLst/>
            </a:prstGeom>
          </p:spPr>
        </p:pic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C69827BC-7391-D65B-A346-F5345491EE81}"/>
                </a:ext>
              </a:extLst>
            </p:cNvPr>
            <p:cNvSpPr/>
            <p:nvPr/>
          </p:nvSpPr>
          <p:spPr>
            <a:xfrm>
              <a:off x="5341020" y="3472600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HashiCorp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</a:t>
              </a:r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Vault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010FA19-7728-4BD2-8BCD-BFACE9DF64B5}"/>
              </a:ext>
            </a:extLst>
          </p:cNvPr>
          <p:cNvGrpSpPr/>
          <p:nvPr/>
        </p:nvGrpSpPr>
        <p:grpSpPr>
          <a:xfrm>
            <a:off x="3950763" y="4141505"/>
            <a:ext cx="1045030" cy="625132"/>
            <a:chOff x="3950386" y="4035206"/>
            <a:chExt cx="1045030" cy="625132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F7EE326-95CF-8F5D-8B7F-2FC2EC025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213118" y="4035206"/>
              <a:ext cx="519566" cy="333239"/>
            </a:xfrm>
            <a:prstGeom prst="rect">
              <a:avLst/>
            </a:prstGeom>
          </p:spPr>
        </p:pic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040B6F6D-61F5-E3A9-29F5-2C00A697BFC5}"/>
                </a:ext>
              </a:extLst>
            </p:cNvPr>
            <p:cNvSpPr/>
            <p:nvPr/>
          </p:nvSpPr>
          <p:spPr>
            <a:xfrm>
              <a:off x="3950386" y="4312071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Wazuh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9E4059B-39FF-9237-CD0E-884862BF6A2F}"/>
              </a:ext>
            </a:extLst>
          </p:cNvPr>
          <p:cNvGrpSpPr/>
          <p:nvPr/>
        </p:nvGrpSpPr>
        <p:grpSpPr>
          <a:xfrm>
            <a:off x="4801861" y="4125705"/>
            <a:ext cx="1045030" cy="642360"/>
            <a:chOff x="4653666" y="4017651"/>
            <a:chExt cx="1045030" cy="64236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76CD43E-5D24-133C-0EF6-47DC18F4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998201" y="4017651"/>
              <a:ext cx="355960" cy="333239"/>
            </a:xfrm>
            <a:prstGeom prst="rect">
              <a:avLst/>
            </a:prstGeom>
          </p:spPr>
        </p:pic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7C5C13E-98A0-63B1-EF7A-FDB5954B0785}"/>
                </a:ext>
              </a:extLst>
            </p:cNvPr>
            <p:cNvSpPr/>
            <p:nvPr/>
          </p:nvSpPr>
          <p:spPr>
            <a:xfrm>
              <a:off x="4653666" y="4311744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OpenSCAP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9D543D9-183C-77E3-E386-8DAAA7B47B1F}"/>
              </a:ext>
            </a:extLst>
          </p:cNvPr>
          <p:cNvGrpSpPr/>
          <p:nvPr/>
        </p:nvGrpSpPr>
        <p:grpSpPr>
          <a:xfrm>
            <a:off x="5733963" y="4078675"/>
            <a:ext cx="1045030" cy="731906"/>
            <a:chOff x="5462000" y="3991200"/>
            <a:chExt cx="1045030" cy="731906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6019D83-0281-FE26-E9FE-03FE1726D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798341" y="3991200"/>
              <a:ext cx="372349" cy="386140"/>
            </a:xfrm>
            <a:prstGeom prst="rect">
              <a:avLst/>
            </a:prstGeom>
          </p:spPr>
        </p:pic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B0532FD1-E059-3792-E4AC-4EAA31946C8C}"/>
                </a:ext>
              </a:extLst>
            </p:cNvPr>
            <p:cNvSpPr/>
            <p:nvPr/>
          </p:nvSpPr>
          <p:spPr>
            <a:xfrm>
              <a:off x="5462000" y="4374839"/>
              <a:ext cx="1045030" cy="348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err="1">
                  <a:solidFill>
                    <a:schemeClr val="tx1"/>
                  </a:solidFill>
                  <a:latin typeface="Montserrat" pitchFamily="2" charset="-18"/>
                </a:rPr>
                <a:t>Zabbix</a:t>
              </a:r>
              <a:r>
                <a:rPr lang="hr-HR" sz="900" b="1" dirty="0">
                  <a:solidFill>
                    <a:schemeClr val="tx1"/>
                  </a:solidFill>
                  <a:latin typeface="Montserrat" pitchFamily="2" charset="-18"/>
                </a:rPr>
                <a:t> Monitoring</a:t>
              </a:r>
              <a:endParaRPr lang="en-US" sz="900" b="1" dirty="0">
                <a:solidFill>
                  <a:schemeClr val="tx1"/>
                </a:solidFill>
                <a:latin typeface="Montserrat" pitchFamily="2" charset="-18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8D406762-F2F0-ED8D-B929-6E32F02F129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35024" y="5578320"/>
            <a:ext cx="502907" cy="298184"/>
          </a:xfrm>
          <a:prstGeom prst="rect">
            <a:avLst/>
          </a:prstGeom>
        </p:spPr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0A4CC0B-D020-6AE3-F35E-2CCE47EFAF22}"/>
              </a:ext>
            </a:extLst>
          </p:cNvPr>
          <p:cNvSpPr/>
          <p:nvPr/>
        </p:nvSpPr>
        <p:spPr>
          <a:xfrm>
            <a:off x="5955084" y="5751029"/>
            <a:ext cx="1045030" cy="348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 err="1">
                <a:solidFill>
                  <a:schemeClr val="tx1"/>
                </a:solidFill>
                <a:latin typeface="Montserrat" pitchFamily="2" charset="-18"/>
              </a:rPr>
              <a:t>StackRox</a:t>
            </a:r>
            <a:endParaRPr lang="en-US" sz="900" b="1" dirty="0">
              <a:solidFill>
                <a:schemeClr val="tx1"/>
              </a:solidFill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5223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616" y="482003"/>
            <a:ext cx="5214371" cy="834600"/>
          </a:xfrm>
        </p:spPr>
        <p:txBody>
          <a:bodyPr anchor="t">
            <a:normAutofit/>
          </a:bodyPr>
          <a:lstStyle/>
          <a:p>
            <a:r>
              <a:rPr lang="hr-HR" sz="28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Custody</a:t>
            </a:r>
            <a:r>
              <a:rPr lang="hr-HR" sz="28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Insurance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393B799-3CC8-94CD-7471-AC2505F3CC1C}"/>
              </a:ext>
            </a:extLst>
          </p:cNvPr>
          <p:cNvSpPr/>
          <p:nvPr/>
        </p:nvSpPr>
        <p:spPr>
          <a:xfrm>
            <a:off x="542905" y="3567025"/>
            <a:ext cx="8067693" cy="5038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99B63D2-6C34-153F-291F-47E12D45EEB6}"/>
              </a:ext>
            </a:extLst>
          </p:cNvPr>
          <p:cNvSpPr/>
          <p:nvPr/>
        </p:nvSpPr>
        <p:spPr>
          <a:xfrm>
            <a:off x="562713" y="2713019"/>
            <a:ext cx="8036754" cy="741417"/>
          </a:xfrm>
          <a:prstGeom prst="roundRect">
            <a:avLst>
              <a:gd name="adj" fmla="val 9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1406EBD-2DEB-35EA-9C28-C7CA39693DF7}"/>
              </a:ext>
            </a:extLst>
          </p:cNvPr>
          <p:cNvSpPr/>
          <p:nvPr/>
        </p:nvSpPr>
        <p:spPr>
          <a:xfrm>
            <a:off x="542906" y="2133600"/>
            <a:ext cx="8067694" cy="5038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655FCC9-B7B5-FC76-057A-64079B727702}"/>
              </a:ext>
            </a:extLst>
          </p:cNvPr>
          <p:cNvSpPr txBox="1"/>
          <p:nvPr/>
        </p:nvSpPr>
        <p:spPr>
          <a:xfrm>
            <a:off x="565055" y="2172044"/>
            <a:ext cx="796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Montserrat" pitchFamily="2" charset="-18"/>
              </a:rPr>
              <a:t>Under NY Banking Law and by virtue of our Trust charter with NYDFS regulatory oversight, </a:t>
            </a:r>
            <a:r>
              <a:rPr lang="en-GB" sz="1200" b="1" dirty="0" err="1">
                <a:latin typeface="Montserrat" pitchFamily="2" charset="-18"/>
              </a:rPr>
              <a:t>Paxos</a:t>
            </a:r>
            <a:r>
              <a:rPr lang="en-GB" sz="1200" dirty="0">
                <a:latin typeface="Montserrat" pitchFamily="2" charset="-18"/>
              </a:rPr>
              <a:t> Trust Company LLC </a:t>
            </a:r>
            <a:r>
              <a:rPr lang="en-GB" sz="1200" b="1" dirty="0">
                <a:latin typeface="Montserrat" pitchFamily="2" charset="-18"/>
              </a:rPr>
              <a:t>is</a:t>
            </a:r>
            <a:r>
              <a:rPr lang="en-GB" sz="1200" dirty="0">
                <a:latin typeface="Montserrat" pitchFamily="2" charset="-18"/>
              </a:rPr>
              <a:t> </a:t>
            </a:r>
            <a:r>
              <a:rPr lang="en-GB" sz="1200" b="1" dirty="0">
                <a:latin typeface="Montserrat" pitchFamily="2" charset="-18"/>
              </a:rPr>
              <a:t>a qualified custodian of fiat and digital assets</a:t>
            </a:r>
            <a:r>
              <a:rPr lang="en-GB" sz="1200" dirty="0">
                <a:latin typeface="Montserrat" pitchFamily="2" charset="-18"/>
              </a:rPr>
              <a:t>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8CC433-8517-C9A1-53E6-5D38236C44DC}"/>
              </a:ext>
            </a:extLst>
          </p:cNvPr>
          <p:cNvSpPr txBox="1"/>
          <p:nvPr/>
        </p:nvSpPr>
        <p:spPr>
          <a:xfrm>
            <a:off x="562712" y="3687014"/>
            <a:ext cx="8047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Montserrat" pitchFamily="2" charset="-18"/>
              </a:rPr>
              <a:t>Trust company does not lend out customer assets. All customer assets remain in </a:t>
            </a:r>
            <a:r>
              <a:rPr lang="en-GB" sz="1200" dirty="0" err="1">
                <a:latin typeface="Montserrat" pitchFamily="2" charset="-18"/>
              </a:rPr>
              <a:t>Paxos</a:t>
            </a:r>
            <a:r>
              <a:rPr lang="en-GB" sz="1200" dirty="0">
                <a:latin typeface="Montserrat" pitchFamily="2" charset="-18"/>
              </a:rPr>
              <a:t> Trust’s custody.</a:t>
            </a:r>
            <a:endParaRPr lang="en-US" sz="1200" dirty="0">
              <a:latin typeface="Montserrat" pitchFamily="2" charset="-1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366FE6E-3160-51D3-97AE-AAE34529602D}"/>
              </a:ext>
            </a:extLst>
          </p:cNvPr>
          <p:cNvSpPr txBox="1"/>
          <p:nvPr/>
        </p:nvSpPr>
        <p:spPr>
          <a:xfrm>
            <a:off x="544533" y="2753640"/>
            <a:ext cx="79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Montserrat" pitchFamily="2" charset="-18"/>
              </a:rPr>
              <a:t>In the unlikely event of </a:t>
            </a:r>
            <a:r>
              <a:rPr lang="en-GB" sz="1200" dirty="0" err="1">
                <a:latin typeface="Montserrat" pitchFamily="2" charset="-18"/>
              </a:rPr>
              <a:t>Paxos</a:t>
            </a:r>
            <a:r>
              <a:rPr lang="en-GB" sz="1200" dirty="0">
                <a:latin typeface="Montserrat" pitchFamily="2" charset="-18"/>
              </a:rPr>
              <a:t> Trust’s insolvency, NY Banking Law protects customer assets from being used to satisfy the debt of </a:t>
            </a:r>
            <a:r>
              <a:rPr lang="en-GB" sz="1200" dirty="0" err="1">
                <a:latin typeface="Montserrat" pitchFamily="2" charset="-18"/>
              </a:rPr>
              <a:t>Paxos</a:t>
            </a:r>
            <a:r>
              <a:rPr lang="en-GB" sz="1200" dirty="0">
                <a:latin typeface="Montserrat" pitchFamily="2" charset="-18"/>
              </a:rPr>
              <a:t> Trust. </a:t>
            </a:r>
            <a:r>
              <a:rPr lang="en-GB" sz="1200" b="1" dirty="0">
                <a:latin typeface="Montserrat" pitchFamily="2" charset="-18"/>
              </a:rPr>
              <a:t>All assets are held bankruptcy remote in segregated accounts.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29C0D2-6BC9-2EEE-8557-2616FF0E705F}"/>
              </a:ext>
            </a:extLst>
          </p:cNvPr>
          <p:cNvCxnSpPr>
            <a:cxnSpLocks/>
          </p:cNvCxnSpPr>
          <p:nvPr/>
        </p:nvCxnSpPr>
        <p:spPr>
          <a:xfrm>
            <a:off x="464078" y="2057400"/>
            <a:ext cx="4031722" cy="0"/>
          </a:xfrm>
          <a:prstGeom prst="line">
            <a:avLst/>
          </a:prstGeom>
          <a:ln>
            <a:solidFill>
              <a:srgbClr val="7340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D465D-1A04-91E3-02D0-A3A9DD44D8F4}"/>
              </a:ext>
            </a:extLst>
          </p:cNvPr>
          <p:cNvCxnSpPr>
            <a:cxnSpLocks/>
          </p:cNvCxnSpPr>
          <p:nvPr/>
        </p:nvCxnSpPr>
        <p:spPr>
          <a:xfrm>
            <a:off x="4716300" y="2057400"/>
            <a:ext cx="3894300" cy="0"/>
          </a:xfrm>
          <a:prstGeom prst="line">
            <a:avLst/>
          </a:prstGeom>
          <a:ln>
            <a:solidFill>
              <a:srgbClr val="7340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61B63-8D25-3AA5-BADB-D671A337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15</a:t>
            </a:fld>
            <a:endParaRPr lang="hr-HR" dirty="0"/>
          </a:p>
        </p:txBody>
      </p:sp>
      <p:sp>
        <p:nvSpPr>
          <p:cNvPr id="5" name="TekstniOkvir 8">
            <a:extLst>
              <a:ext uri="{FF2B5EF4-FFF2-40B4-BE49-F238E27FC236}">
                <a16:creationId xmlns:a16="http://schemas.microsoft.com/office/drawing/2014/main" id="{87E2E24C-E110-E4CC-7D31-535616BAA821}"/>
              </a:ext>
            </a:extLst>
          </p:cNvPr>
          <p:cNvSpPr txBox="1"/>
          <p:nvPr/>
        </p:nvSpPr>
        <p:spPr>
          <a:xfrm>
            <a:off x="312363" y="1667248"/>
            <a:ext cx="3971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16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hr-HR" sz="16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r>
              <a:rPr lang="hr-HR" sz="16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baseline="30000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niOkvir 8">
            <a:extLst>
              <a:ext uri="{FF2B5EF4-FFF2-40B4-BE49-F238E27FC236}">
                <a16:creationId xmlns:a16="http://schemas.microsoft.com/office/drawing/2014/main" id="{E2DC48DE-4E0A-A01B-1555-14DB0B7F5173}"/>
              </a:ext>
            </a:extLst>
          </p:cNvPr>
          <p:cNvSpPr txBox="1"/>
          <p:nvPr/>
        </p:nvSpPr>
        <p:spPr>
          <a:xfrm>
            <a:off x="4716300" y="1660107"/>
            <a:ext cx="3971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16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</a:t>
            </a:r>
            <a:r>
              <a:rPr lang="hr-HR" sz="16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lang="en-US" sz="1600" b="1" baseline="30000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B64D43-F069-1431-EF36-19F0D849D495}"/>
              </a:ext>
            </a:extLst>
          </p:cNvPr>
          <p:cNvSpPr/>
          <p:nvPr/>
        </p:nvSpPr>
        <p:spPr>
          <a:xfrm>
            <a:off x="4716300" y="4260511"/>
            <a:ext cx="3914105" cy="1042011"/>
          </a:xfrm>
          <a:prstGeom prst="roundRect">
            <a:avLst>
              <a:gd name="adj" fmla="val 90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AC34B-7DAA-48F4-D714-CBEC426708D1}"/>
              </a:ext>
            </a:extLst>
          </p:cNvPr>
          <p:cNvSpPr txBox="1"/>
          <p:nvPr/>
        </p:nvSpPr>
        <p:spPr>
          <a:xfrm>
            <a:off x="4696493" y="4286860"/>
            <a:ext cx="391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b="1" dirty="0">
                <a:latin typeface="Montserrat" pitchFamily="2" charset="-18"/>
              </a:rPr>
              <a:t>Cold </a:t>
            </a:r>
            <a:r>
              <a:rPr lang="hr-HR" sz="1200" b="1" dirty="0" err="1">
                <a:latin typeface="Montserrat" pitchFamily="2" charset="-18"/>
              </a:rPr>
              <a:t>Wallet</a:t>
            </a:r>
            <a:r>
              <a:rPr lang="hr-HR" sz="1200" b="1" dirty="0">
                <a:latin typeface="Montserrat" pitchFamily="2" charset="-18"/>
              </a:rPr>
              <a:t> </a:t>
            </a:r>
            <a:r>
              <a:rPr lang="hr-HR" sz="1200" dirty="0">
                <a:latin typeface="Montserrat" pitchFamily="2" charset="-18"/>
              </a:rPr>
              <a:t>– offline; </a:t>
            </a:r>
            <a:r>
              <a:rPr lang="hr-HR" sz="1200" dirty="0" err="1">
                <a:latin typeface="Montserrat" pitchFamily="2" charset="-18"/>
              </a:rPr>
              <a:t>Physically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secure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location</a:t>
            </a:r>
            <a:r>
              <a:rPr lang="hr-HR" sz="1200" dirty="0">
                <a:latin typeface="Montserrat" pitchFamily="2" charset="-18"/>
              </a:rPr>
              <a:t>; </a:t>
            </a:r>
            <a:r>
              <a:rPr lang="hr-HR" sz="1200" dirty="0" err="1">
                <a:latin typeface="Montserrat" pitchFamily="2" charset="-18"/>
              </a:rPr>
              <a:t>industry-leading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insurance</a:t>
            </a:r>
            <a:r>
              <a:rPr lang="hr-HR" sz="1200" dirty="0">
                <a:latin typeface="Montserrat" pitchFamily="2" charset="-18"/>
              </a:rPr>
              <a:t>.</a:t>
            </a:r>
          </a:p>
          <a:p>
            <a:pPr algn="just"/>
            <a:r>
              <a:rPr lang="hr-HR" sz="1200" b="1" dirty="0">
                <a:latin typeface="Montserrat" pitchFamily="2" charset="-18"/>
              </a:rPr>
              <a:t>Hot </a:t>
            </a:r>
            <a:r>
              <a:rPr lang="hr-HR" sz="1200" b="1" dirty="0" err="1">
                <a:latin typeface="Montserrat" pitchFamily="2" charset="-18"/>
              </a:rPr>
              <a:t>Wallet</a:t>
            </a:r>
            <a:r>
              <a:rPr lang="hr-HR" sz="1200" b="1" dirty="0">
                <a:latin typeface="Montserrat" pitchFamily="2" charset="-18"/>
              </a:rPr>
              <a:t> </a:t>
            </a:r>
            <a:r>
              <a:rPr lang="hr-HR" sz="1200" dirty="0">
                <a:latin typeface="Montserrat" pitchFamily="2" charset="-18"/>
              </a:rPr>
              <a:t>– </a:t>
            </a:r>
            <a:r>
              <a:rPr lang="hr-HR" sz="1200" dirty="0" err="1">
                <a:latin typeface="Montserrat" pitchFamily="2" charset="-18"/>
              </a:rPr>
              <a:t>Multy</a:t>
            </a:r>
            <a:r>
              <a:rPr lang="hr-HR" sz="1200" dirty="0">
                <a:latin typeface="Montserrat" pitchFamily="2" charset="-18"/>
              </a:rPr>
              <a:t>-Party </a:t>
            </a:r>
            <a:r>
              <a:rPr lang="hr-HR" sz="1200" dirty="0" err="1">
                <a:latin typeface="Montserrat" pitchFamily="2" charset="-18"/>
              </a:rPr>
              <a:t>Computation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signing</a:t>
            </a:r>
            <a:r>
              <a:rPr lang="hr-HR" sz="1200" dirty="0">
                <a:latin typeface="Montserrat" pitchFamily="2" charset="-18"/>
              </a:rPr>
              <a:t>; </a:t>
            </a:r>
            <a:r>
              <a:rPr lang="hr-HR" sz="1200" dirty="0" err="1">
                <a:latin typeface="Montserrat" pitchFamily="2" charset="-18"/>
              </a:rPr>
              <a:t>Capped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value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in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wallet</a:t>
            </a:r>
            <a:r>
              <a:rPr lang="hr-HR" sz="1200" dirty="0">
                <a:latin typeface="Montserrat" pitchFamily="2" charset="-18"/>
              </a:rPr>
              <a:t>; </a:t>
            </a:r>
            <a:r>
              <a:rPr lang="hr-HR" sz="1200" dirty="0" err="1">
                <a:latin typeface="Montserrat" pitchFamily="2" charset="-18"/>
              </a:rPr>
              <a:t>industry-leading</a:t>
            </a:r>
            <a:r>
              <a:rPr lang="hr-HR" sz="1200" dirty="0">
                <a:latin typeface="Montserrat" pitchFamily="2" charset="-18"/>
              </a:rPr>
              <a:t> </a:t>
            </a:r>
            <a:r>
              <a:rPr lang="hr-HR" sz="1200" dirty="0" err="1">
                <a:latin typeface="Montserrat" pitchFamily="2" charset="-18"/>
              </a:rPr>
              <a:t>insurance</a:t>
            </a:r>
            <a:r>
              <a:rPr lang="hr-HR" sz="1200" dirty="0">
                <a:latin typeface="Montserrat" pitchFamily="2" charset="-18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378ADF-0A08-54A5-E1E1-517841D3EA03}"/>
              </a:ext>
            </a:extLst>
          </p:cNvPr>
          <p:cNvSpPr/>
          <p:nvPr/>
        </p:nvSpPr>
        <p:spPr>
          <a:xfrm>
            <a:off x="601503" y="4251918"/>
            <a:ext cx="3914105" cy="1042011"/>
          </a:xfrm>
          <a:prstGeom prst="roundRect">
            <a:avLst>
              <a:gd name="adj" fmla="val 90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FC5F5-51F4-DE4F-74D6-CF30F51C5C5C}"/>
              </a:ext>
            </a:extLst>
          </p:cNvPr>
          <p:cNvSpPr txBox="1"/>
          <p:nvPr/>
        </p:nvSpPr>
        <p:spPr>
          <a:xfrm>
            <a:off x="581696" y="4278267"/>
            <a:ext cx="391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err="1">
                <a:latin typeface="Montserrat" pitchFamily="2" charset="-18"/>
              </a:rPr>
              <a:t>Paxos</a:t>
            </a:r>
            <a:r>
              <a:rPr lang="en-GB" sz="1200" dirty="0">
                <a:latin typeface="Montserrat" pitchFamily="2" charset="-18"/>
              </a:rPr>
              <a:t> utilizes numerous insured depository institutions to custody fiat balances</a:t>
            </a:r>
            <a:r>
              <a:rPr lang="hr-HR" sz="1200" dirty="0">
                <a:latin typeface="Montserrat" pitchFamily="2" charset="-18"/>
              </a:rPr>
              <a:t>.</a:t>
            </a:r>
            <a:endParaRPr lang="en-GB" sz="1200" dirty="0">
              <a:latin typeface="Montserrat" pitchFamily="2" charset="-18"/>
            </a:endParaRPr>
          </a:p>
          <a:p>
            <a:pPr algn="just"/>
            <a:endParaRPr lang="hr-HR" sz="1200" dirty="0">
              <a:latin typeface="Montserrat" pitchFamily="2" charset="-18"/>
            </a:endParaRPr>
          </a:p>
          <a:p>
            <a:pPr algn="just"/>
            <a:r>
              <a:rPr lang="en-GB" sz="1200" b="1" dirty="0">
                <a:latin typeface="Montserrat" pitchFamily="2" charset="-18"/>
              </a:rPr>
              <a:t>Private uninsured deposit insurance </a:t>
            </a:r>
            <a:r>
              <a:rPr lang="en-GB" sz="1200" dirty="0">
                <a:latin typeface="Montserrat" pitchFamily="2" charset="-18"/>
              </a:rPr>
              <a:t>protects customers in case of unexpected failure</a:t>
            </a:r>
            <a:r>
              <a:rPr lang="hr-HR" sz="1200" dirty="0">
                <a:latin typeface="Montserrat" pitchFamily="2" charset="-18"/>
              </a:rPr>
              <a:t>.</a:t>
            </a:r>
            <a:endParaRPr lang="en-GB" sz="1200" dirty="0">
              <a:latin typeface="Montserrat" pitchFamily="2" charset="-1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1225C-B019-A404-B852-15ED3F3A28EA}"/>
              </a:ext>
            </a:extLst>
          </p:cNvPr>
          <p:cNvSpPr/>
          <p:nvPr/>
        </p:nvSpPr>
        <p:spPr>
          <a:xfrm>
            <a:off x="4716300" y="5352679"/>
            <a:ext cx="3914105" cy="1042011"/>
          </a:xfrm>
          <a:prstGeom prst="roundRect">
            <a:avLst>
              <a:gd name="adj" fmla="val 90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CF6D8-B06B-CF3C-5881-241624D1548B}"/>
              </a:ext>
            </a:extLst>
          </p:cNvPr>
          <p:cNvSpPr txBox="1"/>
          <p:nvPr/>
        </p:nvSpPr>
        <p:spPr>
          <a:xfrm>
            <a:off x="4696493" y="5379028"/>
            <a:ext cx="391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b="1" dirty="0">
                <a:latin typeface="Montserrat" pitchFamily="2" charset="-18"/>
              </a:rPr>
              <a:t>Insurance  </a:t>
            </a:r>
            <a:r>
              <a:rPr lang="hr-HR" sz="1200" dirty="0">
                <a:latin typeface="Montserrat" pitchFamily="2" charset="-18"/>
              </a:rPr>
              <a:t>(CW* - $300m; HW** - $10m)</a:t>
            </a:r>
          </a:p>
          <a:p>
            <a:pPr algn="just"/>
            <a:r>
              <a:rPr lang="en-GB" sz="1200" dirty="0">
                <a:latin typeface="Montserrat" pitchFamily="2" charset="-18"/>
              </a:rPr>
              <a:t>Arch Capital Group (Lead), QBE, Hamilton Insurance Group, Liberty Mutual Group &amp; HDI Global</a:t>
            </a:r>
            <a:r>
              <a:rPr lang="hr-HR" sz="1200" dirty="0">
                <a:latin typeface="Montserrat" pitchFamily="2" charset="-18"/>
              </a:rPr>
              <a:t>, </a:t>
            </a:r>
            <a:r>
              <a:rPr lang="en-GB" sz="1200" dirty="0">
                <a:latin typeface="Montserrat" pitchFamily="2" charset="-18"/>
                <a:sym typeface="Muli"/>
              </a:rPr>
              <a:t>Sompo International (Lead) &amp; Aspen Insurance Holdings</a:t>
            </a:r>
            <a:r>
              <a:rPr lang="hr-HR" sz="1200" dirty="0">
                <a:latin typeface="Montserrat" pitchFamily="2" charset="-18"/>
                <a:sym typeface="Muli"/>
              </a:rPr>
              <a:t>.</a:t>
            </a:r>
            <a:endParaRPr lang="en-GB" sz="1200" dirty="0">
              <a:latin typeface="Montserrat" pitchFamily="2" charset="-18"/>
              <a:sym typeface="Mul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415D5A-776A-6632-A17B-B05C2D215130}"/>
              </a:ext>
            </a:extLst>
          </p:cNvPr>
          <p:cNvCxnSpPr>
            <a:cxnSpLocks/>
          </p:cNvCxnSpPr>
          <p:nvPr/>
        </p:nvCxnSpPr>
        <p:spPr>
          <a:xfrm>
            <a:off x="381000" y="6477000"/>
            <a:ext cx="403172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AC701C-C96A-D60F-2C8A-F8ADBEF53393}"/>
              </a:ext>
            </a:extLst>
          </p:cNvPr>
          <p:cNvSpPr txBox="1"/>
          <p:nvPr/>
        </p:nvSpPr>
        <p:spPr>
          <a:xfrm>
            <a:off x="294607" y="6441488"/>
            <a:ext cx="391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i="1" dirty="0">
                <a:latin typeface="Montserrat" pitchFamily="2" charset="-18"/>
              </a:rPr>
              <a:t>*CW - Cold </a:t>
            </a:r>
            <a:r>
              <a:rPr lang="hr-HR" sz="800" i="1" dirty="0" err="1">
                <a:latin typeface="Montserrat" pitchFamily="2" charset="-18"/>
              </a:rPr>
              <a:t>Wallet</a:t>
            </a:r>
            <a:endParaRPr lang="hr-HR" sz="800" i="1" dirty="0">
              <a:latin typeface="Montserrat" pitchFamily="2" charset="-18"/>
            </a:endParaRPr>
          </a:p>
          <a:p>
            <a:r>
              <a:rPr lang="hr-HR" sz="800" i="1" dirty="0">
                <a:latin typeface="Montserrat" pitchFamily="2" charset="-18"/>
              </a:rPr>
              <a:t>**HW- Hot </a:t>
            </a:r>
            <a:r>
              <a:rPr lang="hr-HR" sz="800" i="1" dirty="0" err="1">
                <a:latin typeface="Montserrat" pitchFamily="2" charset="-18"/>
              </a:rPr>
              <a:t>Wallet</a:t>
            </a:r>
            <a:endParaRPr lang="hr-HR" sz="800" i="1" dirty="0"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1838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296333" y="483179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Our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vision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: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Alliance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for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trusted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crypto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trading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in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CSEE</a:t>
            </a: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457200" y="914400"/>
            <a:ext cx="8458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20738" eaLnBrk="0" fontAlgn="t" hangingPunct="0"/>
            <a:endParaRPr lang="hr-H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333" y="1303264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65E5F3-0F1B-1CD6-A613-55F2AE0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/>
              <a:t>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20005-5234-EED1-CFD7-4ED11398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00200"/>
            <a:ext cx="4768931" cy="4880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76F70-B271-002B-3B7C-03EE6A95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589518"/>
            <a:ext cx="609600" cy="624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E25A8-AA06-91C6-32A1-368FC68D6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17" y="2579483"/>
            <a:ext cx="1846766" cy="7412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8F9779-C42C-6F7E-C147-F1BFB6EF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15807" r="10440" b="12495"/>
          <a:stretch>
            <a:fillRect/>
          </a:stretch>
        </p:blipFill>
        <p:spPr bwMode="auto">
          <a:xfrm>
            <a:off x="1265676" y="3548791"/>
            <a:ext cx="947965" cy="8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9595A-B968-559D-DFB7-3BCA5B976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3" y="5568019"/>
            <a:ext cx="2202180" cy="100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4C39B0-0035-CE8A-2C22-80499D78C492}"/>
              </a:ext>
            </a:extLst>
          </p:cNvPr>
          <p:cNvCxnSpPr>
            <a:cxnSpLocks/>
          </p:cNvCxnSpPr>
          <p:nvPr/>
        </p:nvCxnSpPr>
        <p:spPr>
          <a:xfrm>
            <a:off x="1752600" y="4724400"/>
            <a:ext cx="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304800" y="160179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Regulation (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That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) Will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Drive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A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Revolution</a:t>
            </a:r>
            <a:endParaRPr lang="hr-HR" sz="2800" b="1" dirty="0">
              <a:solidFill>
                <a:srgbClr val="7340F4"/>
              </a:solidFill>
              <a:cs typeface="Arial" pitchFamily="34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457200" y="914400"/>
            <a:ext cx="8458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20738" eaLnBrk="0" fontAlgn="t" hangingPunct="0"/>
            <a:endParaRPr lang="hr-H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333" y="1303264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After a long period of debate, the EU has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April 2023,</a:t>
            </a:r>
            <a:r>
              <a:rPr lang="en-US" dirty="0"/>
              <a:t> approved the </a:t>
            </a:r>
            <a:r>
              <a:rPr lang="en-US" b="1" dirty="0" err="1"/>
              <a:t>MiCA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hr-HR" b="1" dirty="0" err="1"/>
              <a:t>Markets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Crypto</a:t>
            </a:r>
            <a:r>
              <a:rPr lang="hr-HR" b="1" dirty="0"/>
              <a:t> </a:t>
            </a:r>
            <a:r>
              <a:rPr lang="hr-HR" b="1" dirty="0" err="1"/>
              <a:t>Assets</a:t>
            </a:r>
            <a:r>
              <a:rPr lang="hr-HR" dirty="0"/>
              <a:t>) </a:t>
            </a:r>
            <a:r>
              <a:rPr lang="en-US" dirty="0"/>
              <a:t>regulation</a:t>
            </a:r>
            <a:r>
              <a:rPr lang="hr-H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The </a:t>
            </a:r>
            <a:r>
              <a:rPr lang="hr-HR" dirty="0" err="1"/>
              <a:t>goal</a:t>
            </a:r>
            <a:r>
              <a:rPr lang="hr-HR" dirty="0"/>
              <a:t> – </a:t>
            </a:r>
            <a:r>
              <a:rPr lang="hr-HR" dirty="0" err="1"/>
              <a:t>regulation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US" dirty="0"/>
              <a:t>the blockchain sector and </a:t>
            </a:r>
            <a:r>
              <a:rPr lang="en-US" dirty="0" err="1"/>
              <a:t>cryptoassets</a:t>
            </a:r>
            <a:r>
              <a:rPr lang="en-US" dirty="0"/>
              <a:t> in the EU</a:t>
            </a:r>
            <a:r>
              <a:rPr lang="hr-H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MiCA</a:t>
            </a:r>
            <a:r>
              <a:rPr lang="en-US" b="1" dirty="0"/>
              <a:t> t</a:t>
            </a:r>
            <a:r>
              <a:rPr lang="hr-HR" b="1" dirty="0" err="1"/>
              <a:t>oo</a:t>
            </a:r>
            <a:r>
              <a:rPr lang="en-US" b="1" dirty="0"/>
              <a:t>k effect in May in all EU states </a:t>
            </a:r>
            <a:r>
              <a:rPr lang="en-US" dirty="0"/>
              <a:t>and will be </a:t>
            </a:r>
            <a:r>
              <a:rPr lang="en-US" b="1" dirty="0"/>
              <a:t>applicable</a:t>
            </a:r>
            <a:r>
              <a:rPr lang="en-US" dirty="0"/>
              <a:t> in the </a:t>
            </a:r>
            <a:r>
              <a:rPr lang="en-US" b="1" dirty="0"/>
              <a:t>last quarter of 2024</a:t>
            </a:r>
            <a:r>
              <a:rPr lang="hr-H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MiCA</a:t>
            </a:r>
            <a:r>
              <a:rPr lang="en-US" dirty="0"/>
              <a:t> sets clear </a:t>
            </a:r>
            <a:r>
              <a:rPr lang="en-US" b="1" dirty="0"/>
              <a:t>requirements for the </a:t>
            </a:r>
            <a:r>
              <a:rPr lang="en-US" b="1" dirty="0" err="1"/>
              <a:t>authorisation</a:t>
            </a:r>
            <a:r>
              <a:rPr lang="en-US" b="1" dirty="0"/>
              <a:t> and management of custodians</a:t>
            </a:r>
            <a:r>
              <a:rPr lang="en-US" dirty="0"/>
              <a:t> and </a:t>
            </a:r>
            <a:r>
              <a:rPr lang="en-US" b="1" dirty="0"/>
              <a:t>cryptocurrency service providers </a:t>
            </a:r>
            <a:r>
              <a:rPr lang="en-US" dirty="0"/>
              <a:t>in the EU, to ensure the </a:t>
            </a:r>
            <a:r>
              <a:rPr lang="en-US" b="1" dirty="0"/>
              <a:t>protection of customers' assets</a:t>
            </a:r>
            <a:r>
              <a:rPr lang="hr-H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en-US" dirty="0"/>
              <a:t>articular </a:t>
            </a:r>
            <a:r>
              <a:rPr lang="en-US" b="1" dirty="0"/>
              <a:t>focus</a:t>
            </a:r>
            <a:r>
              <a:rPr lang="en-US" dirty="0"/>
              <a:t> </a:t>
            </a:r>
            <a:r>
              <a:rPr lang="hr-HR" dirty="0"/>
              <a:t>- </a:t>
            </a:r>
            <a:r>
              <a:rPr lang="en-US" b="1" dirty="0"/>
              <a:t>investor protection</a:t>
            </a:r>
            <a:r>
              <a:rPr lang="en-US" dirty="0"/>
              <a:t>, </a:t>
            </a:r>
            <a:r>
              <a:rPr lang="en-US" b="1" dirty="0"/>
              <a:t>market integrity</a:t>
            </a:r>
            <a:r>
              <a:rPr lang="en-US" dirty="0"/>
              <a:t>, </a:t>
            </a:r>
            <a:r>
              <a:rPr lang="en-US" b="1" dirty="0"/>
              <a:t>legal security </a:t>
            </a:r>
            <a:r>
              <a:rPr lang="en-US" dirty="0"/>
              <a:t>and </a:t>
            </a:r>
            <a:r>
              <a:rPr lang="en-US" b="1" dirty="0"/>
              <a:t>promotion of innovation</a:t>
            </a:r>
            <a:r>
              <a:rPr lang="en-US" dirty="0"/>
              <a:t>.</a:t>
            </a: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Regulation – a s</a:t>
            </a:r>
            <a:r>
              <a:rPr lang="en-US" dirty="0" err="1"/>
              <a:t>tep</a:t>
            </a:r>
            <a:r>
              <a:rPr lang="en-US" dirty="0"/>
              <a:t> in the digital revolution of the sector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en-US" dirty="0"/>
              <a:t>positive sign for the market and investors</a:t>
            </a:r>
            <a:r>
              <a:rPr lang="hr-H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65E5F3-0F1B-1CD6-A613-55F2AE0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CD64A-5F9E-FA1E-0324-879696A12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765007"/>
            <a:ext cx="1905000" cy="10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304800" y="160179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Regulation As An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Opportunity</a:t>
            </a:r>
            <a:endParaRPr lang="hr-HR" sz="2800" b="1" dirty="0">
              <a:solidFill>
                <a:srgbClr val="7340F4"/>
              </a:solidFill>
              <a:cs typeface="Arial" pitchFamily="34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457200" y="914400"/>
            <a:ext cx="8458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20738" eaLnBrk="0" fontAlgn="t" hangingPunct="0"/>
            <a:endParaRPr lang="hr-H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333" y="1303264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b="1" dirty="0" err="1"/>
              <a:t>MiCA</a:t>
            </a:r>
            <a:r>
              <a:rPr lang="hr-HR" sz="2000" b="1" dirty="0"/>
              <a:t> - t</a:t>
            </a:r>
            <a:r>
              <a:rPr lang="en-US" sz="2000" b="1" dirty="0" err="1"/>
              <a:t>raditional</a:t>
            </a:r>
            <a:r>
              <a:rPr lang="en-US" sz="2000" b="1" dirty="0"/>
              <a:t> financial institutions </a:t>
            </a:r>
            <a:r>
              <a:rPr lang="hr-HR" sz="2000" dirty="0"/>
              <a:t>are now </a:t>
            </a:r>
            <a:r>
              <a:rPr lang="en-US" sz="2000" dirty="0"/>
              <a:t>enabled </a:t>
            </a:r>
            <a:r>
              <a:rPr lang="en-US" sz="2000" b="1" dirty="0"/>
              <a:t>to operate directly with crypto assets</a:t>
            </a:r>
            <a:r>
              <a:rPr lang="hr-H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b="1" dirty="0"/>
              <a:t>Zagreb Stock Exchange – </a:t>
            </a:r>
            <a:r>
              <a:rPr lang="hr-HR" sz="2000" dirty="0" err="1"/>
              <a:t>great</a:t>
            </a:r>
            <a:r>
              <a:rPr lang="hr-HR" sz="2000" b="1" dirty="0"/>
              <a:t> </a:t>
            </a:r>
            <a:r>
              <a:rPr lang="hr-HR" sz="2000" dirty="0"/>
              <a:t>e</a:t>
            </a:r>
            <a:r>
              <a:rPr lang="en-US" sz="2000" dirty="0" err="1"/>
              <a:t>xperience</a:t>
            </a:r>
            <a:r>
              <a:rPr lang="en-US" sz="2000" dirty="0"/>
              <a:t> of a regulated capital market</a:t>
            </a:r>
            <a:r>
              <a:rPr lang="hr-HR" sz="20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b="1" dirty="0" err="1"/>
              <a:t>MiCA</a:t>
            </a:r>
            <a:r>
              <a:rPr lang="hr-HR" sz="2000" b="1" dirty="0"/>
              <a:t> = </a:t>
            </a:r>
            <a:r>
              <a:rPr lang="hr-HR" sz="2000" b="1" dirty="0" err="1"/>
              <a:t>Opportunity</a:t>
            </a:r>
            <a:r>
              <a:rPr lang="hr-HR" sz="2000" b="1" dirty="0"/>
              <a:t>!</a:t>
            </a: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65E5F3-0F1B-1CD6-A613-55F2AE0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0B204-14AA-A8C3-9CFB-F45199981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95" y="33528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FB3F8-CE7D-C788-6853-966886AA6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7" b="31867"/>
          <a:stretch/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304800" y="160179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Market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Analysis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And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Client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Interest</a:t>
            </a:r>
            <a:endParaRPr lang="hr-HR" sz="2800" b="1" dirty="0">
              <a:solidFill>
                <a:srgbClr val="7340F4"/>
              </a:solidFill>
              <a:cs typeface="Arial" pitchFamily="34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457200" y="914400"/>
            <a:ext cx="8458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20738" eaLnBrk="0" fontAlgn="t" hangingPunct="0"/>
            <a:endParaRPr lang="hr-H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1077615"/>
            <a:ext cx="8229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In 2021, </a:t>
            </a:r>
            <a:r>
              <a:rPr lang="en-US" sz="2000" b="1" dirty="0"/>
              <a:t>Croatian cryptocurrency OTC exchanges had a total turnover of 302 million EUR</a:t>
            </a:r>
            <a:r>
              <a:rPr lang="en-US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This </a:t>
            </a:r>
            <a:r>
              <a:rPr lang="hr-HR" sz="2000" dirty="0" err="1"/>
              <a:t>was</a:t>
            </a:r>
            <a:r>
              <a:rPr lang="en-US" sz="2000" dirty="0"/>
              <a:t> 40 million euros more than the trading of s</a:t>
            </a:r>
            <a:r>
              <a:rPr lang="hr-HR" sz="2000" dirty="0" err="1"/>
              <a:t>ecurties</a:t>
            </a:r>
            <a:r>
              <a:rPr lang="hr-HR" sz="2000" dirty="0"/>
              <a:t> </a:t>
            </a:r>
            <a:r>
              <a:rPr lang="en-US" sz="2000" dirty="0"/>
              <a:t>on Z</a:t>
            </a:r>
            <a:r>
              <a:rPr lang="hr-HR" sz="2000" dirty="0" err="1"/>
              <a:t>agreb</a:t>
            </a:r>
            <a:r>
              <a:rPr lang="hr-HR" sz="2000" dirty="0"/>
              <a:t> </a:t>
            </a:r>
            <a:r>
              <a:rPr lang="hr-HR" sz="2000" dirty="0" err="1"/>
              <a:t>Stock</a:t>
            </a:r>
            <a:r>
              <a:rPr lang="hr-HR" sz="2000" dirty="0"/>
              <a:t> Exchange!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/>
              <a:t>A </a:t>
            </a:r>
            <a:r>
              <a:rPr lang="en-US" sz="2000" dirty="0"/>
              <a:t>survey among members of the Zagreb and Ljubljana </a:t>
            </a:r>
            <a:r>
              <a:rPr lang="hr-HR" sz="2000" dirty="0"/>
              <a:t>S</a:t>
            </a:r>
            <a:r>
              <a:rPr lang="en-US" sz="2000" dirty="0"/>
              <a:t>tock </a:t>
            </a:r>
            <a:r>
              <a:rPr lang="hr-HR" sz="2000" dirty="0"/>
              <a:t>E</a:t>
            </a:r>
            <a:r>
              <a:rPr lang="en-US" sz="2000" dirty="0" err="1"/>
              <a:t>xchanges</a:t>
            </a:r>
            <a:r>
              <a:rPr lang="en-US" sz="2000" dirty="0"/>
              <a:t> showed that </a:t>
            </a:r>
            <a:r>
              <a:rPr lang="en-US" sz="2000" b="1" dirty="0"/>
              <a:t>there is significant interest among </a:t>
            </a:r>
            <a:r>
              <a:rPr lang="hr-HR" sz="2000" b="1" dirty="0" err="1"/>
              <a:t>members</a:t>
            </a:r>
            <a:r>
              <a:rPr lang="hr-HR" sz="2000" b="1" dirty="0"/>
              <a:t> </a:t>
            </a:r>
            <a:r>
              <a:rPr lang="en-US" sz="2000" b="1" dirty="0"/>
              <a:t>and their clients in trading </a:t>
            </a:r>
            <a:r>
              <a:rPr lang="hr-HR" sz="2000" b="1" dirty="0" err="1"/>
              <a:t>with</a:t>
            </a:r>
            <a:r>
              <a:rPr lang="en-US" sz="2000" b="1" dirty="0"/>
              <a:t> crypto assets</a:t>
            </a:r>
            <a:r>
              <a:rPr lang="hr-H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b="1" dirty="0"/>
              <a:t>Regulation/Opportunity + Interest =  Plan for action.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65E5F3-0F1B-1CD6-A613-55F2AE0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43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304800" y="160179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Step One –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Finding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A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Strategic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Partner</a:t>
            </a: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457200" y="914400"/>
            <a:ext cx="8458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20738" eaLnBrk="0" fontAlgn="t" hangingPunct="0"/>
            <a:endParaRPr lang="hr-H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333" y="1303264"/>
            <a:ext cx="830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Digital Assembly</a:t>
            </a:r>
            <a:r>
              <a:rPr lang="en-US" sz="2000" dirty="0"/>
              <a:t> </a:t>
            </a:r>
            <a:r>
              <a:rPr lang="hr-HR" sz="2000" dirty="0"/>
              <a:t>- </a:t>
            </a:r>
            <a:r>
              <a:rPr lang="en-US" sz="2000" dirty="0"/>
              <a:t>a Croatian IT company with extensive experience in the fintech industry. </a:t>
            </a: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company provides professional IT and blockchain services </a:t>
            </a:r>
            <a:r>
              <a:rPr lang="en-US" sz="2000" dirty="0"/>
              <a:t>for business entities, organizations, and financial institutions.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Since its inception, their focus has been on </a:t>
            </a:r>
            <a:r>
              <a:rPr lang="en-US" sz="2000" b="1" dirty="0"/>
              <a:t>combining traditional financial products with blockchain technology</a:t>
            </a:r>
            <a:r>
              <a:rPr lang="en-US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Through various projects, they have gained rich knowledge and experience with trading platforms (MT</a:t>
            </a:r>
            <a:r>
              <a:rPr lang="hr-HR" sz="2000" dirty="0"/>
              <a:t>F</a:t>
            </a:r>
            <a:r>
              <a:rPr lang="en-US" sz="2000" dirty="0"/>
              <a:t> &amp; UTP), inclusion and custody of financial instruments, algorithmic trading, issuance of digital currencies, and other auxiliary procedures (AML, security and risk management).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65E5F3-0F1B-1CD6-A613-55F2AE0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003E8-8E81-81DA-F7F5-E49510D3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33" y="5575300"/>
            <a:ext cx="76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79" y="2109655"/>
            <a:ext cx="6277842" cy="578299"/>
          </a:xfrm>
        </p:spPr>
        <p:txBody>
          <a:bodyPr anchor="t">
            <a:normAutofit/>
          </a:bodyPr>
          <a:lstStyle/>
          <a:p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Paxos – general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7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FE4FD1-F7D3-CBCB-BD62-0260031472B4}"/>
              </a:ext>
            </a:extLst>
          </p:cNvPr>
          <p:cNvSpPr/>
          <p:nvPr/>
        </p:nvSpPr>
        <p:spPr>
          <a:xfrm>
            <a:off x="279484" y="3279677"/>
            <a:ext cx="1923048" cy="2754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21E9CA-B0A6-31DD-4096-D16B3C7F7723}"/>
              </a:ext>
            </a:extLst>
          </p:cNvPr>
          <p:cNvSpPr>
            <a:spLocks/>
          </p:cNvSpPr>
          <p:nvPr/>
        </p:nvSpPr>
        <p:spPr>
          <a:xfrm>
            <a:off x="280204" y="2967805"/>
            <a:ext cx="1926607" cy="603681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CE6BA4-1C4F-9558-264F-D14DA756D114}"/>
              </a:ext>
            </a:extLst>
          </p:cNvPr>
          <p:cNvSpPr txBox="1"/>
          <p:nvPr/>
        </p:nvSpPr>
        <p:spPr>
          <a:xfrm>
            <a:off x="444013" y="3032422"/>
            <a:ext cx="1617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Incorporated in </a:t>
            </a:r>
          </a:p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2012.</a:t>
            </a:r>
          </a:p>
          <a:p>
            <a:pPr algn="ctr"/>
            <a:endParaRPr lang="en-US" sz="13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08D08D-659E-35AB-15EA-EE92FD2FEFFB}"/>
              </a:ext>
            </a:extLst>
          </p:cNvPr>
          <p:cNvSpPr txBox="1"/>
          <p:nvPr/>
        </p:nvSpPr>
        <p:spPr>
          <a:xfrm>
            <a:off x="267489" y="3855463"/>
            <a:ext cx="19230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2015. New York Department of Financial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Services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grants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„Trust Charter” status – </a:t>
            </a: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Making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Paxos 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the first and most regulated cryptocurrency exchange in the US</a:t>
            </a:r>
            <a:endParaRPr lang="en-US" sz="900" dirty="0">
              <a:latin typeface="Montserrat" pitchFamily="2" charset="-1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0ED71E-3F88-4877-9D70-2A44D8109885}"/>
              </a:ext>
            </a:extLst>
          </p:cNvPr>
          <p:cNvSpPr/>
          <p:nvPr/>
        </p:nvSpPr>
        <p:spPr>
          <a:xfrm>
            <a:off x="2469763" y="2967805"/>
            <a:ext cx="1952966" cy="305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FF1AF3-E847-2159-2600-41D439290E74}"/>
              </a:ext>
            </a:extLst>
          </p:cNvPr>
          <p:cNvSpPr>
            <a:spLocks/>
          </p:cNvSpPr>
          <p:nvPr/>
        </p:nvSpPr>
        <p:spPr>
          <a:xfrm>
            <a:off x="2464877" y="2967805"/>
            <a:ext cx="1952966" cy="603681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9DB43C-371D-043E-4BA5-FB35E42F6CB1}"/>
              </a:ext>
            </a:extLst>
          </p:cNvPr>
          <p:cNvSpPr txBox="1"/>
          <p:nvPr/>
        </p:nvSpPr>
        <p:spPr>
          <a:xfrm>
            <a:off x="2607910" y="3090131"/>
            <a:ext cx="1715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240+ employees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FF65B8-A488-E867-9691-3497F359CC8E}"/>
              </a:ext>
            </a:extLst>
          </p:cNvPr>
          <p:cNvSpPr txBox="1"/>
          <p:nvPr/>
        </p:nvSpPr>
        <p:spPr>
          <a:xfrm>
            <a:off x="2498807" y="3839375"/>
            <a:ext cx="1923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3 global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offices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– New York, London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and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Singapore</a:t>
            </a: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' products and services are available to 180 countries and territories with 24-hour support.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latin typeface="Montserrat" pitchFamily="2" charset="-1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702B3F-0EA0-91A0-72A4-3A500FD01C5B}"/>
              </a:ext>
            </a:extLst>
          </p:cNvPr>
          <p:cNvSpPr/>
          <p:nvPr/>
        </p:nvSpPr>
        <p:spPr>
          <a:xfrm>
            <a:off x="4685681" y="2970043"/>
            <a:ext cx="1923048" cy="3051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DFA6F1-2D70-8868-A7B5-E14F6E7E9E4F}"/>
              </a:ext>
            </a:extLst>
          </p:cNvPr>
          <p:cNvSpPr>
            <a:spLocks/>
          </p:cNvSpPr>
          <p:nvPr/>
        </p:nvSpPr>
        <p:spPr>
          <a:xfrm>
            <a:off x="4679469" y="2967805"/>
            <a:ext cx="1932819" cy="592710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D596FA-84D1-1F40-B5BB-8136B7020EEC}"/>
              </a:ext>
            </a:extLst>
          </p:cNvPr>
          <p:cNvSpPr txBox="1"/>
          <p:nvPr/>
        </p:nvSpPr>
        <p:spPr>
          <a:xfrm>
            <a:off x="4802919" y="3093744"/>
            <a:ext cx="1660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Capital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0BACF5-B6E1-9B20-00C9-F573FD76C699}"/>
              </a:ext>
            </a:extLst>
          </p:cNvPr>
          <p:cNvSpPr txBox="1"/>
          <p:nvPr/>
        </p:nvSpPr>
        <p:spPr>
          <a:xfrm>
            <a:off x="4730703" y="3516210"/>
            <a:ext cx="19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Raised $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+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540m through 4 funding rounds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6E83-EB41-2C2F-59E9-A424866A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97809-38B0-AAEA-4E86-4042912BFBCA}"/>
              </a:ext>
            </a:extLst>
          </p:cNvPr>
          <p:cNvSpPr txBox="1">
            <a:spLocks/>
          </p:cNvSpPr>
          <p:nvPr/>
        </p:nvSpPr>
        <p:spPr>
          <a:xfrm>
            <a:off x="-152400" y="162324"/>
            <a:ext cx="7543800" cy="83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Step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Two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–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Finding</a:t>
            </a:r>
            <a:r>
              <a:rPr lang="hr-HR" sz="2800" b="1" dirty="0">
                <a:solidFill>
                  <a:srgbClr val="7340F4"/>
                </a:solidFill>
                <a:cs typeface="Arial" pitchFamily="34" charset="0"/>
              </a:rPr>
              <a:t> A Trading Service </a:t>
            </a:r>
            <a:r>
              <a:rPr lang="hr-HR" sz="2800" b="1" dirty="0" err="1">
                <a:solidFill>
                  <a:srgbClr val="7340F4"/>
                </a:solidFill>
                <a:cs typeface="Arial" pitchFamily="34" charset="0"/>
              </a:rPr>
              <a:t>Provider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AD44D-7EB0-C88B-A340-7E318AA51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65421"/>
            <a:ext cx="2207496" cy="8860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F7A92C-0B10-EF25-5AEF-5A610A66FCC3}"/>
              </a:ext>
            </a:extLst>
          </p:cNvPr>
          <p:cNvSpPr/>
          <p:nvPr/>
        </p:nvSpPr>
        <p:spPr>
          <a:xfrm>
            <a:off x="6921589" y="2992472"/>
            <a:ext cx="1923046" cy="3033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5105A-33AE-2064-BF5C-397E0BB795F9}"/>
              </a:ext>
            </a:extLst>
          </p:cNvPr>
          <p:cNvSpPr>
            <a:spLocks/>
          </p:cNvSpPr>
          <p:nvPr/>
        </p:nvSpPr>
        <p:spPr>
          <a:xfrm>
            <a:off x="6922219" y="2982216"/>
            <a:ext cx="1922415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C750E-5E1C-128B-42B8-643A3284DA63}"/>
              </a:ext>
            </a:extLst>
          </p:cNvPr>
          <p:cNvSpPr txBox="1"/>
          <p:nvPr/>
        </p:nvSpPr>
        <p:spPr>
          <a:xfrm>
            <a:off x="6988919" y="2961051"/>
            <a:ext cx="192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A43C-8359-2282-7A90-F2966F38A3A5}"/>
              </a:ext>
            </a:extLst>
          </p:cNvPr>
          <p:cNvSpPr txBox="1"/>
          <p:nvPr/>
        </p:nvSpPr>
        <p:spPr>
          <a:xfrm>
            <a:off x="7072203" y="3114958"/>
            <a:ext cx="1660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Volume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2A1917-06DF-97F2-9770-1E64E4D61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92" y="4114800"/>
            <a:ext cx="1344331" cy="1849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1DBF6D-D51B-34B9-F950-9BBDBEE947FD}"/>
              </a:ext>
            </a:extLst>
          </p:cNvPr>
          <p:cNvSpPr txBox="1"/>
          <p:nvPr/>
        </p:nvSpPr>
        <p:spPr>
          <a:xfrm>
            <a:off x="6940749" y="3499724"/>
            <a:ext cx="192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$18 billion worth of assets under custody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Solutions for the largest global fintech companies and financial institutions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latin typeface="Montserrat" pitchFamily="2" charset="-1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E6A8A-FFD9-5F94-392C-1F82F62BC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81" y="4578039"/>
            <a:ext cx="1506182" cy="13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141" y="1663709"/>
            <a:ext cx="6277842" cy="578299"/>
          </a:xfrm>
        </p:spPr>
        <p:txBody>
          <a:bodyPr anchor="t">
            <a:normAutofit/>
          </a:bodyPr>
          <a:lstStyle/>
          <a:p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FE4FD1-F7D3-CBCB-BD62-0260031472B4}"/>
              </a:ext>
            </a:extLst>
          </p:cNvPr>
          <p:cNvSpPr/>
          <p:nvPr/>
        </p:nvSpPr>
        <p:spPr>
          <a:xfrm>
            <a:off x="346813" y="2628218"/>
            <a:ext cx="1923048" cy="3728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21E9CA-B0A6-31DD-4096-D16B3C7F7723}"/>
              </a:ext>
            </a:extLst>
          </p:cNvPr>
          <p:cNvSpPr>
            <a:spLocks/>
          </p:cNvSpPr>
          <p:nvPr/>
        </p:nvSpPr>
        <p:spPr>
          <a:xfrm>
            <a:off x="347533" y="2337184"/>
            <a:ext cx="1923047" cy="582843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CE6BA4-1C4F-9558-264F-D14DA756D114}"/>
              </a:ext>
            </a:extLst>
          </p:cNvPr>
          <p:cNvSpPr txBox="1"/>
          <p:nvPr/>
        </p:nvSpPr>
        <p:spPr>
          <a:xfrm>
            <a:off x="533825" y="2453220"/>
            <a:ext cx="1500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Crypto</a:t>
            </a:r>
            <a:endParaRPr lang="en-US" sz="135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08D08D-659E-35AB-15EA-EE92FD2FEFFB}"/>
              </a:ext>
            </a:extLst>
          </p:cNvPr>
          <p:cNvSpPr txBox="1"/>
          <p:nvPr/>
        </p:nvSpPr>
        <p:spPr>
          <a:xfrm>
            <a:off x="322780" y="2901008"/>
            <a:ext cx="1923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2012. </a:t>
            </a:r>
          </a:p>
          <a:p>
            <a:pPr algn="ctr"/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itBit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go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-live,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first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regulated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crypto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exchange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Today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Crypto Brokerage is a leading provider of crypto infrastructure, offering licensing, custody, and trading platform for millions of users through PayPal, Interactive Brokers, and many other platforms.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$+55b </a:t>
            </a:r>
          </a:p>
          <a:p>
            <a:pPr algn="ctr"/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In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transaction</a:t>
            </a:r>
            <a:endParaRPr lang="en-US" sz="900" dirty="0">
              <a:latin typeface="Montserrat" pitchFamily="2" charset="-1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0ED71E-3F88-4877-9D70-2A44D8109885}"/>
              </a:ext>
            </a:extLst>
          </p:cNvPr>
          <p:cNvSpPr/>
          <p:nvPr/>
        </p:nvSpPr>
        <p:spPr>
          <a:xfrm>
            <a:off x="2537092" y="2316346"/>
            <a:ext cx="1952966" cy="404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FF1AF3-E847-2159-2600-41D439290E74}"/>
              </a:ext>
            </a:extLst>
          </p:cNvPr>
          <p:cNvSpPr>
            <a:spLocks/>
          </p:cNvSpPr>
          <p:nvPr/>
        </p:nvSpPr>
        <p:spPr>
          <a:xfrm>
            <a:off x="2567011" y="2337184"/>
            <a:ext cx="1923047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9DB43C-371D-043E-4BA5-FB35E42F6CB1}"/>
              </a:ext>
            </a:extLst>
          </p:cNvPr>
          <p:cNvSpPr txBox="1"/>
          <p:nvPr/>
        </p:nvSpPr>
        <p:spPr>
          <a:xfrm>
            <a:off x="2670690" y="2476292"/>
            <a:ext cx="1715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bg1"/>
                </a:solidFill>
                <a:latin typeface="Montserrat" pitchFamily="2" charset="-18"/>
              </a:rPr>
              <a:t>Cash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FF65B8-A488-E867-9691-3497F359CC8E}"/>
              </a:ext>
            </a:extLst>
          </p:cNvPr>
          <p:cNvSpPr txBox="1"/>
          <p:nvPr/>
        </p:nvSpPr>
        <p:spPr>
          <a:xfrm>
            <a:off x="2544704" y="2920462"/>
            <a:ext cx="19230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2018. </a:t>
            </a: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issued the first regulated stablecoin, with a 1:1 basis in USD and USD cash equivalents (US-T bills).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Today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is a leading issuer of stablecoins - USDP and BUSD.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$+45b</a:t>
            </a:r>
          </a:p>
          <a:p>
            <a:pPr algn="ctr"/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Stablecoin</a:t>
            </a:r>
            <a:r>
              <a:rPr lang="hr-H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issued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latin typeface="Montserrat" pitchFamily="2" charset="-1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702B3F-0EA0-91A0-72A4-3A500FD01C5B}"/>
              </a:ext>
            </a:extLst>
          </p:cNvPr>
          <p:cNvSpPr/>
          <p:nvPr/>
        </p:nvSpPr>
        <p:spPr>
          <a:xfrm>
            <a:off x="4753010" y="2318584"/>
            <a:ext cx="1923048" cy="4037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DFA6F1-2D70-8868-A7B5-E14F6E7E9E4F}"/>
              </a:ext>
            </a:extLst>
          </p:cNvPr>
          <p:cNvSpPr>
            <a:spLocks/>
          </p:cNvSpPr>
          <p:nvPr/>
        </p:nvSpPr>
        <p:spPr>
          <a:xfrm>
            <a:off x="4765006" y="2327829"/>
            <a:ext cx="1923047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D596FA-84D1-1F40-B5BB-8136B7020EEC}"/>
              </a:ext>
            </a:extLst>
          </p:cNvPr>
          <p:cNvSpPr txBox="1"/>
          <p:nvPr/>
        </p:nvSpPr>
        <p:spPr>
          <a:xfrm>
            <a:off x="4885951" y="2447896"/>
            <a:ext cx="1660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Securities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0BACF5-B6E1-9B20-00C9-F573FD76C699}"/>
              </a:ext>
            </a:extLst>
          </p:cNvPr>
          <p:cNvSpPr txBox="1"/>
          <p:nvPr/>
        </p:nvSpPr>
        <p:spPr>
          <a:xfrm>
            <a:off x="4753011" y="2936307"/>
            <a:ext cx="19230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2020.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settled the transaction of tokenized stocks between Instinet Nomura and Credit Suisse - the first transaction settled outside of NSCC in 40 years.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Today</a:t>
            </a:r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CA-1 filing has been submitted to the SEC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150+ </a:t>
            </a:r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settlements</a:t>
            </a:r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daily</a:t>
            </a:r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6E83-EB41-2C2F-59E9-A424866A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AD44D-7EB0-C88B-A340-7E318AA51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15" y="730675"/>
            <a:ext cx="2350570" cy="9434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F7A92C-0B10-EF25-5AEF-5A610A66FCC3}"/>
              </a:ext>
            </a:extLst>
          </p:cNvPr>
          <p:cNvSpPr/>
          <p:nvPr/>
        </p:nvSpPr>
        <p:spPr>
          <a:xfrm>
            <a:off x="6988918" y="2341013"/>
            <a:ext cx="1923046" cy="401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5105A-33AE-2064-BF5C-397E0BB795F9}"/>
              </a:ext>
            </a:extLst>
          </p:cNvPr>
          <p:cNvSpPr>
            <a:spLocks/>
          </p:cNvSpPr>
          <p:nvPr/>
        </p:nvSpPr>
        <p:spPr>
          <a:xfrm>
            <a:off x="6989548" y="2330757"/>
            <a:ext cx="1922415" cy="578299"/>
          </a:xfrm>
          <a:prstGeom prst="rect">
            <a:avLst/>
          </a:prstGeom>
          <a:solidFill>
            <a:srgbClr val="734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b="1" baseline="300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C750E-5E1C-128B-42B8-643A3284DA63}"/>
              </a:ext>
            </a:extLst>
          </p:cNvPr>
          <p:cNvSpPr txBox="1"/>
          <p:nvPr/>
        </p:nvSpPr>
        <p:spPr>
          <a:xfrm>
            <a:off x="6988919" y="2961051"/>
            <a:ext cx="192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A43C-8359-2282-7A90-F2966F38A3A5}"/>
              </a:ext>
            </a:extLst>
          </p:cNvPr>
          <p:cNvSpPr txBox="1"/>
          <p:nvPr/>
        </p:nvSpPr>
        <p:spPr>
          <a:xfrm>
            <a:off x="7120372" y="2443001"/>
            <a:ext cx="1660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 err="1">
                <a:solidFill>
                  <a:schemeClr val="bg1"/>
                </a:solidFill>
                <a:latin typeface="Montserrat" pitchFamily="2" charset="-18"/>
              </a:rPr>
              <a:t>Commodities</a:t>
            </a:r>
            <a:endParaRPr lang="en-US" sz="135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DBF6D-D51B-34B9-F950-9BBDBEE947FD}"/>
              </a:ext>
            </a:extLst>
          </p:cNvPr>
          <p:cNvSpPr txBox="1"/>
          <p:nvPr/>
        </p:nvSpPr>
        <p:spPr>
          <a:xfrm>
            <a:off x="6959859" y="2937597"/>
            <a:ext cx="1923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2019.</a:t>
            </a:r>
          </a:p>
          <a:p>
            <a:pPr algn="ctr"/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Paxos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has launched a fully regulated token based on gold to enable tokenized settlement of commodities.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Today</a:t>
            </a:r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PAX Gold is a fully regulated gold-backed token with a market capitalization.</a:t>
            </a:r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hr-HR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$+330m </a:t>
            </a:r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in</a:t>
            </a:r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tokenized</a:t>
            </a:r>
            <a:r>
              <a:rPr lang="hr-H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 </a:t>
            </a:r>
            <a:r>
              <a:rPr lang="hr-H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18"/>
              </a:rPr>
              <a:t>gold</a:t>
            </a:r>
            <a:endParaRPr lang="hr-HR" sz="9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1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latin typeface="Montserrat" pitchFamily="2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40528-8DC2-8578-9E7C-450807A22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5"/>
          <a:stretch/>
        </p:blipFill>
        <p:spPr>
          <a:xfrm>
            <a:off x="533825" y="5425780"/>
            <a:ext cx="1519990" cy="713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904200-2053-1FDB-6EA8-E2529D66A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AF9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67" y="5425780"/>
            <a:ext cx="1709491" cy="655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D7EDE0-1FE2-B526-A1E3-C50AD34DD89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90" y="5425780"/>
            <a:ext cx="1693531" cy="6765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5076F4-6D25-8F3D-AEBA-EFEEAB99E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73" y="5422911"/>
            <a:ext cx="1607936" cy="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4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9807" y="144991"/>
            <a:ext cx="8607070" cy="834600"/>
          </a:xfrm>
        </p:spPr>
        <p:txBody>
          <a:bodyPr anchor="t">
            <a:normAutofit/>
          </a:bodyPr>
          <a:lstStyle/>
          <a:p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hr-HR" sz="27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hr-HR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hr-HR" sz="27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Paxos</a:t>
            </a:r>
            <a:endParaRPr lang="en-US" sz="27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D78DB3-33C2-FEC7-46BB-38C109E31DFC}"/>
              </a:ext>
            </a:extLst>
          </p:cNvPr>
          <p:cNvGrpSpPr/>
          <p:nvPr/>
        </p:nvGrpSpPr>
        <p:grpSpPr>
          <a:xfrm>
            <a:off x="6196103" y="2725711"/>
            <a:ext cx="2583233" cy="1312879"/>
            <a:chOff x="404296" y="2898541"/>
            <a:chExt cx="3345316" cy="1331008"/>
          </a:xfrm>
        </p:grpSpPr>
        <p:sp>
          <p:nvSpPr>
            <p:cNvPr id="7" name="Pravokutnik 4">
              <a:extLst>
                <a:ext uri="{FF2B5EF4-FFF2-40B4-BE49-F238E27FC236}">
                  <a16:creationId xmlns:a16="http://schemas.microsoft.com/office/drawing/2014/main" id="{7401E064-8DD5-2410-CF20-40552B01D232}"/>
                </a:ext>
              </a:extLst>
            </p:cNvPr>
            <p:cNvSpPr/>
            <p:nvPr/>
          </p:nvSpPr>
          <p:spPr>
            <a:xfrm>
              <a:off x="454919" y="2898541"/>
              <a:ext cx="3294693" cy="133100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ekstniOkvir 8">
              <a:extLst>
                <a:ext uri="{FF2B5EF4-FFF2-40B4-BE49-F238E27FC236}">
                  <a16:creationId xmlns:a16="http://schemas.microsoft.com/office/drawing/2014/main" id="{1EC648CA-C43C-F7D4-FBF2-4B06746CCE49}"/>
                </a:ext>
              </a:extLst>
            </p:cNvPr>
            <p:cNvSpPr txBox="1"/>
            <p:nvPr/>
          </p:nvSpPr>
          <p:spPr>
            <a:xfrm>
              <a:off x="404296" y="2968828"/>
              <a:ext cx="3294694" cy="74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r-HR" sz="1400" b="1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Potential</a:t>
              </a:r>
              <a:endParaRPr lang="hr-HR" sz="1400" b="1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  <a:p>
              <a:pPr>
                <a:defRPr/>
              </a:pPr>
              <a:endParaRPr lang="hr-HR" sz="1400" b="1" dirty="0">
                <a:latin typeface="Raleway" pitchFamily="2" charset="-18"/>
              </a:endParaRPr>
            </a:p>
            <a:p>
              <a:pPr>
                <a:defRPr/>
              </a:pPr>
              <a:endParaRPr lang="en-US" sz="1400" b="1" dirty="0">
                <a:latin typeface="Raleway" pitchFamily="2" charset="-18"/>
              </a:endParaRPr>
            </a:p>
          </p:txBody>
        </p:sp>
        <p:sp>
          <p:nvSpPr>
            <p:cNvPr id="10" name="TekstniOkvir 8">
              <a:extLst>
                <a:ext uri="{FF2B5EF4-FFF2-40B4-BE49-F238E27FC236}">
                  <a16:creationId xmlns:a16="http://schemas.microsoft.com/office/drawing/2014/main" id="{A6C1D976-7BE4-FC1A-3A59-FE22AE4CB98D}"/>
                </a:ext>
              </a:extLst>
            </p:cNvPr>
            <p:cNvSpPr txBox="1"/>
            <p:nvPr/>
          </p:nvSpPr>
          <p:spPr>
            <a:xfrm>
              <a:off x="454917" y="3163394"/>
              <a:ext cx="3294694" cy="95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endParaRPr lang="hr-HR" sz="1100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  <a:p>
              <a:pPr algn="just">
                <a:defRPr/>
              </a:pP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High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daily trading volumes, competitive pricing, potential for developing new products and services.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9509DC-F024-6085-A747-93AA12EA55BA}"/>
              </a:ext>
            </a:extLst>
          </p:cNvPr>
          <p:cNvGrpSpPr/>
          <p:nvPr/>
        </p:nvGrpSpPr>
        <p:grpSpPr>
          <a:xfrm>
            <a:off x="3368532" y="2715922"/>
            <a:ext cx="2651270" cy="1322672"/>
            <a:chOff x="454910" y="4635585"/>
            <a:chExt cx="3433422" cy="1331008"/>
          </a:xfrm>
        </p:grpSpPr>
        <p:sp>
          <p:nvSpPr>
            <p:cNvPr id="33" name="Pravokutnik 4">
              <a:extLst>
                <a:ext uri="{FF2B5EF4-FFF2-40B4-BE49-F238E27FC236}">
                  <a16:creationId xmlns:a16="http://schemas.microsoft.com/office/drawing/2014/main" id="{B02C9E19-F8B1-E35A-B5FF-E5825A003DBB}"/>
                </a:ext>
              </a:extLst>
            </p:cNvPr>
            <p:cNvSpPr/>
            <p:nvPr/>
          </p:nvSpPr>
          <p:spPr>
            <a:xfrm>
              <a:off x="454917" y="4635585"/>
              <a:ext cx="3294693" cy="133100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TekstniOkvir 8">
              <a:extLst>
                <a:ext uri="{FF2B5EF4-FFF2-40B4-BE49-F238E27FC236}">
                  <a16:creationId xmlns:a16="http://schemas.microsoft.com/office/drawing/2014/main" id="{7B3A5199-BE37-5CC2-1A67-DC82EC834A59}"/>
                </a:ext>
              </a:extLst>
            </p:cNvPr>
            <p:cNvSpPr txBox="1"/>
            <p:nvPr/>
          </p:nvSpPr>
          <p:spPr>
            <a:xfrm>
              <a:off x="454915" y="4703952"/>
              <a:ext cx="3433417" cy="74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r-HR" sz="1400" b="1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Safeguarding</a:t>
              </a:r>
              <a:endParaRPr lang="hr-HR" sz="1400" b="1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  <a:p>
              <a:pPr>
                <a:defRPr/>
              </a:pPr>
              <a:endParaRPr lang="hr-HR" sz="1400" b="1" dirty="0">
                <a:latin typeface="Raleway" pitchFamily="2" charset="-18"/>
              </a:endParaRPr>
            </a:p>
            <a:p>
              <a:pPr>
                <a:defRPr/>
              </a:pPr>
              <a:endParaRPr lang="en-US" sz="1400" b="1" dirty="0">
                <a:latin typeface="Raleway" pitchFamily="2" charset="-18"/>
              </a:endParaRPr>
            </a:p>
          </p:txBody>
        </p:sp>
        <p:sp>
          <p:nvSpPr>
            <p:cNvPr id="43" name="TekstniOkvir 8">
              <a:extLst>
                <a:ext uri="{FF2B5EF4-FFF2-40B4-BE49-F238E27FC236}">
                  <a16:creationId xmlns:a16="http://schemas.microsoft.com/office/drawing/2014/main" id="{A23B39EE-77C2-BF67-F3A8-A45253348730}"/>
                </a:ext>
              </a:extLst>
            </p:cNvPr>
            <p:cNvSpPr txBox="1"/>
            <p:nvPr/>
          </p:nvSpPr>
          <p:spPr>
            <a:xfrm>
              <a:off x="454910" y="4907085"/>
              <a:ext cx="3294693" cy="60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hr-HR" sz="1100" dirty="0">
                <a:latin typeface="Raleway" pitchFamily="2" charset="-18"/>
              </a:endParaRPr>
            </a:p>
            <a:p>
              <a:pPr algn="just">
                <a:defRPr/>
              </a:pP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High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level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of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safeguarding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for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assets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.</a:t>
              </a:r>
              <a:r>
                <a:rPr lang="en-US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01A76C-A185-A93B-B9CA-CB1EB5366261}"/>
              </a:ext>
            </a:extLst>
          </p:cNvPr>
          <p:cNvGrpSpPr/>
          <p:nvPr/>
        </p:nvGrpSpPr>
        <p:grpSpPr>
          <a:xfrm>
            <a:off x="501878" y="2715920"/>
            <a:ext cx="2622322" cy="1322675"/>
            <a:chOff x="4521289" y="4633972"/>
            <a:chExt cx="3294696" cy="1241854"/>
          </a:xfrm>
        </p:grpSpPr>
        <p:sp>
          <p:nvSpPr>
            <p:cNvPr id="44" name="Pravokutnik 4">
              <a:extLst>
                <a:ext uri="{FF2B5EF4-FFF2-40B4-BE49-F238E27FC236}">
                  <a16:creationId xmlns:a16="http://schemas.microsoft.com/office/drawing/2014/main" id="{3327A451-1A53-FF41-8022-168296D79E34}"/>
                </a:ext>
              </a:extLst>
            </p:cNvPr>
            <p:cNvSpPr/>
            <p:nvPr/>
          </p:nvSpPr>
          <p:spPr>
            <a:xfrm>
              <a:off x="4521291" y="4633972"/>
              <a:ext cx="3294693" cy="124185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TekstniOkvir 8">
              <a:extLst>
                <a:ext uri="{FF2B5EF4-FFF2-40B4-BE49-F238E27FC236}">
                  <a16:creationId xmlns:a16="http://schemas.microsoft.com/office/drawing/2014/main" id="{1A7A2DB7-0573-33B4-7ED9-CD85AD979544}"/>
                </a:ext>
              </a:extLst>
            </p:cNvPr>
            <p:cNvSpPr txBox="1"/>
            <p:nvPr/>
          </p:nvSpPr>
          <p:spPr>
            <a:xfrm>
              <a:off x="4521292" y="4703952"/>
              <a:ext cx="3294693" cy="28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r-HR" sz="1400" b="1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Compliant </a:t>
              </a:r>
              <a:r>
                <a:rPr lang="hr-HR" sz="1400" b="1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with</a:t>
              </a:r>
              <a:r>
                <a:rPr lang="hr-HR" sz="1400" b="1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400" b="1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regulations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</p:txBody>
        </p:sp>
        <p:sp>
          <p:nvSpPr>
            <p:cNvPr id="46" name="TekstniOkvir 8">
              <a:extLst>
                <a:ext uri="{FF2B5EF4-FFF2-40B4-BE49-F238E27FC236}">
                  <a16:creationId xmlns:a16="http://schemas.microsoft.com/office/drawing/2014/main" id="{2AB38CE5-182A-27D4-2BB7-2C35A0199FA9}"/>
                </a:ext>
              </a:extLst>
            </p:cNvPr>
            <p:cNvSpPr txBox="1"/>
            <p:nvPr/>
          </p:nvSpPr>
          <p:spPr>
            <a:xfrm>
              <a:off x="4521289" y="4891149"/>
              <a:ext cx="3294693" cy="56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hr-HR" sz="1100" dirty="0">
                <a:latin typeface="Raleway" pitchFamily="2" charset="-18"/>
              </a:endParaRPr>
            </a:p>
            <a:p>
              <a:pPr algn="just">
                <a:defRPr/>
              </a:pP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Paxos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is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dedicated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to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be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fully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regulated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by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 EU </a:t>
              </a:r>
              <a:r>
                <a:rPr lang="hr-HR" sz="1100" dirty="0" err="1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regulations</a:t>
              </a:r>
              <a:r>
                <a:rPr lang="hr-HR" sz="1100" dirty="0">
                  <a:solidFill>
                    <a:schemeClr val="accent3">
                      <a:lumMod val="75000"/>
                    </a:schemeClr>
                  </a:solidFill>
                  <a:latin typeface="Raleway" pitchFamily="2" charset="-18"/>
                </a:rPr>
                <a:t>.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Raleway" pitchFamily="2" charset="-18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A1801-0816-5796-5C00-D954E6B3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8</a:t>
            </a:fld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EE822-335A-973E-F99E-343856B3D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30034"/>
          <a:stretch/>
        </p:blipFill>
        <p:spPr>
          <a:xfrm>
            <a:off x="0" y="4283548"/>
            <a:ext cx="9144000" cy="2588740"/>
          </a:xfrm>
          <a:prstGeom prst="rect">
            <a:avLst/>
          </a:prstGeom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4ACE0E6B-9B16-7DF4-0CFB-5AE4B205227D}"/>
              </a:ext>
            </a:extLst>
          </p:cNvPr>
          <p:cNvSpPr/>
          <p:nvPr/>
        </p:nvSpPr>
        <p:spPr>
          <a:xfrm>
            <a:off x="540162" y="1121004"/>
            <a:ext cx="2622320" cy="13226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kstniOkvir 8">
            <a:extLst>
              <a:ext uri="{FF2B5EF4-FFF2-40B4-BE49-F238E27FC236}">
                <a16:creationId xmlns:a16="http://schemas.microsoft.com/office/drawing/2014/main" id="{AA5DBF7F-0BE0-2F38-EA01-5EB7FD9D8272}"/>
              </a:ext>
            </a:extLst>
          </p:cNvPr>
          <p:cNvSpPr txBox="1"/>
          <p:nvPr/>
        </p:nvSpPr>
        <p:spPr>
          <a:xfrm>
            <a:off x="540162" y="1186851"/>
            <a:ext cx="26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C00000"/>
                </a:solidFill>
                <a:latin typeface="Raleway" pitchFamily="2" charset="-18"/>
              </a:rPr>
              <a:t>One-stop </a:t>
            </a:r>
            <a:r>
              <a:rPr lang="hr-HR" sz="1400" b="1" dirty="0" err="1">
                <a:solidFill>
                  <a:srgbClr val="C00000"/>
                </a:solidFill>
                <a:latin typeface="Raleway" pitchFamily="2" charset="-18"/>
              </a:rPr>
              <a:t>solution</a:t>
            </a:r>
            <a:endParaRPr lang="en-US" sz="1400" b="1" dirty="0">
              <a:solidFill>
                <a:srgbClr val="C00000"/>
              </a:solidFill>
              <a:latin typeface="Raleway" pitchFamily="2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CBD155E-A685-9A6E-162C-E0E820F01CFE}"/>
              </a:ext>
            </a:extLst>
          </p:cNvPr>
          <p:cNvSpPr txBox="1"/>
          <p:nvPr/>
        </p:nvSpPr>
        <p:spPr>
          <a:xfrm>
            <a:off x="493396" y="1431687"/>
            <a:ext cx="26223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hr-HR" sz="1100" dirty="0">
              <a:latin typeface="Raleway" pitchFamily="2" charset="-18"/>
            </a:endParaRPr>
          </a:p>
          <a:p>
            <a:pPr algn="just">
              <a:defRPr/>
            </a:pP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Digital Assembly’s offer is complete in scope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with development &amp;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maintenance and hosting,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SLA &amp; SOC included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.</a:t>
            </a:r>
            <a:endParaRPr lang="en-US" sz="1100" dirty="0">
              <a:solidFill>
                <a:srgbClr val="C00000"/>
              </a:solidFill>
              <a:latin typeface="Raleway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5CDAC7-A538-3A58-AD76-7FF6222B52DD}"/>
              </a:ext>
            </a:extLst>
          </p:cNvPr>
          <p:cNvGrpSpPr/>
          <p:nvPr/>
        </p:nvGrpSpPr>
        <p:grpSpPr>
          <a:xfrm>
            <a:off x="3397480" y="1112318"/>
            <a:ext cx="2622322" cy="1322675"/>
            <a:chOff x="4521289" y="4633972"/>
            <a:chExt cx="3294696" cy="1241854"/>
          </a:xfrm>
        </p:grpSpPr>
        <p:sp>
          <p:nvSpPr>
            <p:cNvPr id="13" name="Pravokutnik 4">
              <a:extLst>
                <a:ext uri="{FF2B5EF4-FFF2-40B4-BE49-F238E27FC236}">
                  <a16:creationId xmlns:a16="http://schemas.microsoft.com/office/drawing/2014/main" id="{FA500CE8-5C3D-EE2D-A24C-6D090E6E688E}"/>
                </a:ext>
              </a:extLst>
            </p:cNvPr>
            <p:cNvSpPr/>
            <p:nvPr/>
          </p:nvSpPr>
          <p:spPr>
            <a:xfrm>
              <a:off x="4521291" y="4633972"/>
              <a:ext cx="3294693" cy="124185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kstniOkvir 8">
              <a:extLst>
                <a:ext uri="{FF2B5EF4-FFF2-40B4-BE49-F238E27FC236}">
                  <a16:creationId xmlns:a16="http://schemas.microsoft.com/office/drawing/2014/main" id="{BF9C102E-3DFC-CDBF-A23E-79AFED64D74A}"/>
                </a:ext>
              </a:extLst>
            </p:cNvPr>
            <p:cNvSpPr txBox="1"/>
            <p:nvPr/>
          </p:nvSpPr>
          <p:spPr>
            <a:xfrm>
              <a:off x="4521292" y="4703952"/>
              <a:ext cx="3294693" cy="28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r-HR" sz="1400" b="1" dirty="0" err="1">
                  <a:solidFill>
                    <a:srgbClr val="C00000"/>
                  </a:solidFill>
                  <a:effectLst/>
                  <a:latin typeface="Raleway" pitchFamily="2" charset="-18"/>
                </a:rPr>
                <a:t>Low-cost</a:t>
              </a:r>
              <a:r>
                <a:rPr lang="hr-HR" sz="1400" b="1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 </a:t>
              </a:r>
              <a:r>
                <a:rPr lang="hr-HR" sz="1400" b="1" dirty="0" err="1">
                  <a:solidFill>
                    <a:srgbClr val="C00000"/>
                  </a:solidFill>
                  <a:effectLst/>
                  <a:latin typeface="Raleway" pitchFamily="2" charset="-18"/>
                </a:rPr>
                <a:t>entry</a:t>
              </a:r>
              <a:r>
                <a:rPr lang="hr-HR" sz="1400" b="1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 </a:t>
              </a:r>
              <a:r>
                <a:rPr lang="hr-HR" sz="1400" b="1" dirty="0" err="1">
                  <a:solidFill>
                    <a:srgbClr val="C00000"/>
                  </a:solidFill>
                  <a:effectLst/>
                  <a:latin typeface="Raleway" pitchFamily="2" charset="-18"/>
                </a:rPr>
                <a:t>in</a:t>
              </a:r>
              <a:r>
                <a:rPr lang="hr-HR" sz="1400" b="1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 </a:t>
              </a:r>
              <a:r>
                <a:rPr lang="hr-HR" sz="1400" b="1" dirty="0" err="1">
                  <a:solidFill>
                    <a:srgbClr val="C00000"/>
                  </a:solidFill>
                  <a:effectLst/>
                  <a:latin typeface="Raleway" pitchFamily="2" charset="-18"/>
                </a:rPr>
                <a:t>crypto</a:t>
              </a:r>
              <a:endParaRPr lang="en-US" sz="1400" b="1" dirty="0">
                <a:solidFill>
                  <a:srgbClr val="C00000"/>
                </a:solidFill>
                <a:latin typeface="Raleway" pitchFamily="2" charset="-18"/>
              </a:endParaRPr>
            </a:p>
          </p:txBody>
        </p:sp>
        <p:sp>
          <p:nvSpPr>
            <p:cNvPr id="16" name="TekstniOkvir 8">
              <a:extLst>
                <a:ext uri="{FF2B5EF4-FFF2-40B4-BE49-F238E27FC236}">
                  <a16:creationId xmlns:a16="http://schemas.microsoft.com/office/drawing/2014/main" id="{1A0A3B43-A357-C32B-D15C-83F788A6D877}"/>
                </a:ext>
              </a:extLst>
            </p:cNvPr>
            <p:cNvSpPr txBox="1"/>
            <p:nvPr/>
          </p:nvSpPr>
          <p:spPr>
            <a:xfrm>
              <a:off x="4521289" y="4891149"/>
              <a:ext cx="3294693" cy="2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hr-HR" sz="1100" dirty="0">
                <a:latin typeface="Raleway" pitchFamily="2" charset="-1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67B48-37D3-FF00-CB66-A592A61882D2}"/>
              </a:ext>
            </a:extLst>
          </p:cNvPr>
          <p:cNvGrpSpPr/>
          <p:nvPr/>
        </p:nvGrpSpPr>
        <p:grpSpPr>
          <a:xfrm>
            <a:off x="6196103" y="1112317"/>
            <a:ext cx="2623658" cy="1322675"/>
            <a:chOff x="4521291" y="4633972"/>
            <a:chExt cx="3296375" cy="1241854"/>
          </a:xfrm>
        </p:grpSpPr>
        <p:sp>
          <p:nvSpPr>
            <p:cNvPr id="18" name="Pravokutnik 4">
              <a:extLst>
                <a:ext uri="{FF2B5EF4-FFF2-40B4-BE49-F238E27FC236}">
                  <a16:creationId xmlns:a16="http://schemas.microsoft.com/office/drawing/2014/main" id="{E2EE4AEC-87D8-73CC-6DC6-B91DA62BF6DF}"/>
                </a:ext>
              </a:extLst>
            </p:cNvPr>
            <p:cNvSpPr/>
            <p:nvPr/>
          </p:nvSpPr>
          <p:spPr>
            <a:xfrm>
              <a:off x="4521291" y="4633972"/>
              <a:ext cx="3294693" cy="124185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kstniOkvir 8">
              <a:extLst>
                <a:ext uri="{FF2B5EF4-FFF2-40B4-BE49-F238E27FC236}">
                  <a16:creationId xmlns:a16="http://schemas.microsoft.com/office/drawing/2014/main" id="{49A5F4EA-1CDC-928D-D562-2F22CE0F0B1E}"/>
                </a:ext>
              </a:extLst>
            </p:cNvPr>
            <p:cNvSpPr txBox="1"/>
            <p:nvPr/>
          </p:nvSpPr>
          <p:spPr>
            <a:xfrm>
              <a:off x="4521292" y="4703952"/>
              <a:ext cx="3294693" cy="28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r-HR" sz="1400" b="1" dirty="0" err="1">
                  <a:solidFill>
                    <a:srgbClr val="C00000"/>
                  </a:solidFill>
                  <a:latin typeface="Raleway" pitchFamily="2" charset="-18"/>
                </a:rPr>
                <a:t>Risk</a:t>
              </a:r>
              <a:r>
                <a:rPr lang="hr-HR" sz="1400" b="1" dirty="0">
                  <a:solidFill>
                    <a:srgbClr val="C00000"/>
                  </a:solidFill>
                  <a:latin typeface="Raleway" pitchFamily="2" charset="-18"/>
                </a:rPr>
                <a:t> </a:t>
              </a:r>
              <a:r>
                <a:rPr lang="hr-HR" sz="1400" b="1" dirty="0" err="1">
                  <a:solidFill>
                    <a:srgbClr val="C00000"/>
                  </a:solidFill>
                  <a:latin typeface="Raleway" pitchFamily="2" charset="-18"/>
                </a:rPr>
                <a:t>sharing</a:t>
              </a:r>
              <a:endParaRPr lang="en-US" sz="1400" b="1" dirty="0">
                <a:solidFill>
                  <a:srgbClr val="C00000"/>
                </a:solidFill>
                <a:latin typeface="Raleway" pitchFamily="2" charset="-18"/>
              </a:endParaRPr>
            </a:p>
          </p:txBody>
        </p:sp>
        <p:sp>
          <p:nvSpPr>
            <p:cNvPr id="20" name="TekstniOkvir 8">
              <a:extLst>
                <a:ext uri="{FF2B5EF4-FFF2-40B4-BE49-F238E27FC236}">
                  <a16:creationId xmlns:a16="http://schemas.microsoft.com/office/drawing/2014/main" id="{37F161BC-31AF-64F2-EAD3-5F94560A4ADC}"/>
                </a:ext>
              </a:extLst>
            </p:cNvPr>
            <p:cNvSpPr txBox="1"/>
            <p:nvPr/>
          </p:nvSpPr>
          <p:spPr>
            <a:xfrm>
              <a:off x="4522973" y="4939926"/>
              <a:ext cx="3294693" cy="56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hr-HR" sz="1100" dirty="0">
                <a:latin typeface="Raleway" pitchFamily="2" charset="-18"/>
              </a:endParaRPr>
            </a:p>
            <a:p>
              <a:pPr algn="just">
                <a:defRPr/>
              </a:pPr>
              <a:r>
                <a:rPr lang="en-US" sz="1100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Partnering with D</a:t>
              </a:r>
              <a:r>
                <a:rPr lang="hr-HR" sz="1100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A 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offers</a:t>
              </a:r>
              <a:br>
                <a:rPr lang="en-US" sz="1100" dirty="0">
                  <a:solidFill>
                    <a:srgbClr val="C00000"/>
                  </a:solidFill>
                  <a:latin typeface="Raleway" pitchFamily="2" charset="-18"/>
                </a:rPr>
              </a:br>
              <a:r>
                <a:rPr lang="hr-HR" sz="1100" dirty="0">
                  <a:solidFill>
                    <a:srgbClr val="C00000"/>
                  </a:solidFill>
                  <a:latin typeface="Raleway" pitchFamily="2" charset="-18"/>
                </a:rPr>
                <a:t>r</a:t>
              </a:r>
              <a:r>
                <a:rPr lang="en-US" sz="1100" dirty="0" err="1">
                  <a:solidFill>
                    <a:srgbClr val="C00000"/>
                  </a:solidFill>
                  <a:effectLst/>
                  <a:latin typeface="Raleway" pitchFamily="2" charset="-18"/>
                </a:rPr>
                <a:t>isk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 sharing</a:t>
              </a:r>
              <a:r>
                <a:rPr lang="hr-HR" sz="1100" dirty="0">
                  <a:solidFill>
                    <a:srgbClr val="C00000"/>
                  </a:solidFill>
                  <a:effectLst/>
                  <a:latin typeface="Raleway" pitchFamily="2" charset="-18"/>
                </a:rPr>
                <a:t>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D85D42-D054-23F9-DDC6-3305C83E37AF}"/>
              </a:ext>
            </a:extLst>
          </p:cNvPr>
          <p:cNvSpPr txBox="1"/>
          <p:nvPr/>
        </p:nvSpPr>
        <p:spPr>
          <a:xfrm>
            <a:off x="3428894" y="1580090"/>
            <a:ext cx="254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100" dirty="0">
                <a:solidFill>
                  <a:srgbClr val="C00000"/>
                </a:solidFill>
                <a:latin typeface="Raleway" pitchFamily="2" charset="-18"/>
              </a:rPr>
              <a:t>P</a:t>
            </a:r>
            <a:r>
              <a:rPr lang="en-US" sz="1100" dirty="0" err="1">
                <a:solidFill>
                  <a:srgbClr val="C00000"/>
                </a:solidFill>
                <a:effectLst/>
                <a:latin typeface="Raleway" pitchFamily="2" charset="-18"/>
              </a:rPr>
              <a:t>artnering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 with D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A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ZSE </a:t>
            </a:r>
            <a:r>
              <a:rPr lang="hr-HR" sz="1100" dirty="0" err="1">
                <a:solidFill>
                  <a:srgbClr val="C00000"/>
                </a:solidFill>
                <a:effectLst/>
                <a:latin typeface="Raleway" pitchFamily="2" charset="-18"/>
              </a:rPr>
              <a:t>will</a:t>
            </a:r>
            <a:br>
              <a:rPr lang="en-US" sz="1100" dirty="0">
                <a:solidFill>
                  <a:srgbClr val="C00000"/>
                </a:solidFill>
                <a:latin typeface="Raleway" pitchFamily="2" charset="-18"/>
              </a:rPr>
            </a:b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build </a:t>
            </a:r>
            <a:r>
              <a:rPr lang="hr-HR" sz="1100" dirty="0" err="1">
                <a:solidFill>
                  <a:srgbClr val="C00000"/>
                </a:solidFill>
                <a:effectLst/>
                <a:latin typeface="Raleway" pitchFamily="2" charset="-18"/>
              </a:rPr>
              <a:t>and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hr-HR" sz="1100" dirty="0" err="1">
                <a:solidFill>
                  <a:srgbClr val="C00000"/>
                </a:solidFill>
                <a:effectLst/>
                <a:latin typeface="Raleway" pitchFamily="2" charset="-18"/>
              </a:rPr>
              <a:t>maintain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fully operating crypto trading platform for</a:t>
            </a:r>
            <a:r>
              <a:rPr lang="hr-HR" sz="1100" dirty="0">
                <a:solidFill>
                  <a:srgbClr val="C00000"/>
                </a:solidFill>
                <a:effectLst/>
                <a:latin typeface="Raleway" pitchFamily="2" charset="-18"/>
              </a:rPr>
              <a:t> 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a </a:t>
            </a:r>
            <a:r>
              <a:rPr lang="hr-HR" sz="1100" dirty="0" err="1">
                <a:solidFill>
                  <a:srgbClr val="C00000"/>
                </a:solidFill>
                <a:latin typeface="Raleway" pitchFamily="2" charset="-18"/>
              </a:rPr>
              <a:t>small</a:t>
            </a:r>
            <a:r>
              <a:rPr lang="en-US" sz="1100" dirty="0">
                <a:solidFill>
                  <a:srgbClr val="C00000"/>
                </a:solidFill>
                <a:effectLst/>
                <a:latin typeface="Raleway" pitchFamily="2" charset="-18"/>
              </a:rPr>
              <a:t> cost. </a:t>
            </a:r>
            <a:endParaRPr lang="hr-HR" sz="1100" dirty="0">
              <a:solidFill>
                <a:srgbClr val="C00000"/>
              </a:solidFill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148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5F1A-BDE7-4788-80DC-73F63028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616" y="482003"/>
            <a:ext cx="5214371" cy="834600"/>
          </a:xfrm>
        </p:spPr>
        <p:txBody>
          <a:bodyPr anchor="t">
            <a:normAutofit/>
          </a:bodyPr>
          <a:lstStyle/>
          <a:p>
            <a:r>
              <a:rPr lang="hr-HR" sz="28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 Digital Exchange</a:t>
            </a:r>
            <a:endParaRPr lang="en-US" sz="2800" b="1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393B799-3CC8-94CD-7471-AC2505F3CC1C}"/>
              </a:ext>
            </a:extLst>
          </p:cNvPr>
          <p:cNvSpPr/>
          <p:nvPr/>
        </p:nvSpPr>
        <p:spPr>
          <a:xfrm>
            <a:off x="445858" y="4374951"/>
            <a:ext cx="3855011" cy="7394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b="1" dirty="0">
              <a:solidFill>
                <a:srgbClr val="6489F2"/>
              </a:solidFill>
              <a:latin typeface="Montserrat" pitchFamily="2" charset="-18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99B63D2-6C34-153F-291F-47E12D45EEB6}"/>
              </a:ext>
            </a:extLst>
          </p:cNvPr>
          <p:cNvSpPr/>
          <p:nvPr/>
        </p:nvSpPr>
        <p:spPr>
          <a:xfrm>
            <a:off x="445858" y="3432192"/>
            <a:ext cx="3855011" cy="7394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dirty="0">
                <a:solidFill>
                  <a:schemeClr val="tx1"/>
                </a:solidFill>
                <a:latin typeface="Montserrat" pitchFamily="2" charset="-18"/>
              </a:rPr>
              <a:t>	</a:t>
            </a:r>
            <a:endParaRPr lang="en-US" sz="900" dirty="0">
              <a:solidFill>
                <a:schemeClr val="tx1"/>
              </a:solidFill>
              <a:latin typeface="Montserrat" pitchFamily="2" charset="-18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1406EBD-2DEB-35EA-9C28-C7CA39693DF7}"/>
              </a:ext>
            </a:extLst>
          </p:cNvPr>
          <p:cNvSpPr/>
          <p:nvPr/>
        </p:nvSpPr>
        <p:spPr>
          <a:xfrm>
            <a:off x="448701" y="2547224"/>
            <a:ext cx="3852168" cy="717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tx1"/>
              </a:solidFill>
              <a:latin typeface="Montserrat" pitchFamily="2" charset="-18"/>
            </a:endParaRPr>
          </a:p>
        </p:txBody>
      </p:sp>
      <p:pic>
        <p:nvPicPr>
          <p:cNvPr id="124" name="Picture 123" descr="Shape&#10;&#10;Description automatically generated with low confidence">
            <a:extLst>
              <a:ext uri="{FF2B5EF4-FFF2-40B4-BE49-F238E27FC236}">
                <a16:creationId xmlns:a16="http://schemas.microsoft.com/office/drawing/2014/main" id="{3DB5C3C6-F020-6023-1E0B-482FA53F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5" y="4542769"/>
            <a:ext cx="287831" cy="287831"/>
          </a:xfrm>
          <a:prstGeom prst="rect">
            <a:avLst/>
          </a:prstGeom>
        </p:spPr>
      </p:pic>
      <p:pic>
        <p:nvPicPr>
          <p:cNvPr id="125" name="Picture 124" descr="Shape&#10;&#10;Description automatically generated with low confidence">
            <a:extLst>
              <a:ext uri="{FF2B5EF4-FFF2-40B4-BE49-F238E27FC236}">
                <a16:creationId xmlns:a16="http://schemas.microsoft.com/office/drawing/2014/main" id="{BDE3CA1E-7DEA-E70A-6F69-0AB8634A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6" y="3652625"/>
            <a:ext cx="323418" cy="323418"/>
          </a:xfrm>
          <a:prstGeom prst="rect">
            <a:avLst/>
          </a:prstGeom>
        </p:spPr>
      </p:pic>
      <p:pic>
        <p:nvPicPr>
          <p:cNvPr id="127" name="Picture 7">
            <a:extLst>
              <a:ext uri="{FF2B5EF4-FFF2-40B4-BE49-F238E27FC236}">
                <a16:creationId xmlns:a16="http://schemas.microsoft.com/office/drawing/2014/main" id="{2BDA6CA1-1846-EE50-0007-EB8FC67D86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2" t="21003" r="75670" b="22558"/>
          <a:stretch/>
        </p:blipFill>
        <p:spPr>
          <a:xfrm>
            <a:off x="591726" y="2794117"/>
            <a:ext cx="305231" cy="2835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3655FCC9-B7B5-FC76-057A-64079B727702}"/>
              </a:ext>
            </a:extLst>
          </p:cNvPr>
          <p:cNvSpPr txBox="1"/>
          <p:nvPr/>
        </p:nvSpPr>
        <p:spPr>
          <a:xfrm>
            <a:off x="951351" y="2531098"/>
            <a:ext cx="338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Montserrat" pitchFamily="2" charset="-18"/>
              </a:rPr>
              <a:t>The infrastructure built by the Zagreb Stock Exchange and Digital Assembly </a:t>
            </a:r>
            <a:r>
              <a:rPr lang="en-GB" sz="1100" b="1" dirty="0">
                <a:latin typeface="Montserrat" pitchFamily="2" charset="-18"/>
              </a:rPr>
              <a:t>will enable trading of crypto assets in a safe and transparent manner.</a:t>
            </a:r>
            <a:endParaRPr lang="en-US" sz="1100" b="1" dirty="0">
              <a:latin typeface="Montserrat" pitchFamily="2" charset="-1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8CC433-8517-C9A1-53E6-5D38236C44DC}"/>
              </a:ext>
            </a:extLst>
          </p:cNvPr>
          <p:cNvSpPr txBox="1"/>
          <p:nvPr/>
        </p:nvSpPr>
        <p:spPr>
          <a:xfrm>
            <a:off x="1003383" y="4419936"/>
            <a:ext cx="3357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Montserrat" pitchFamily="2" charset="-18"/>
              </a:rPr>
              <a:t>Paxos</a:t>
            </a:r>
            <a:r>
              <a:rPr lang="en-GB" sz="1100" dirty="0">
                <a:latin typeface="Montserrat" pitchFamily="2" charset="-18"/>
              </a:rPr>
              <a:t> </a:t>
            </a:r>
            <a:r>
              <a:rPr lang="hr-HR" sz="1100" dirty="0">
                <a:latin typeface="Montserrat" pitchFamily="2" charset="-18"/>
              </a:rPr>
              <a:t>-</a:t>
            </a:r>
            <a:r>
              <a:rPr lang="en-GB" sz="1100" dirty="0">
                <a:latin typeface="Montserrat" pitchFamily="2" charset="-18"/>
              </a:rPr>
              <a:t> provider of trading, custody, and settlement services for crypto assets and money.</a:t>
            </a:r>
            <a:endParaRPr lang="en-US" sz="1100" dirty="0">
              <a:latin typeface="Montserrat" pitchFamily="2" charset="-1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366FE6E-3160-51D3-97AE-AAE34529602D}"/>
              </a:ext>
            </a:extLst>
          </p:cNvPr>
          <p:cNvSpPr txBox="1"/>
          <p:nvPr/>
        </p:nvSpPr>
        <p:spPr>
          <a:xfrm>
            <a:off x="986915" y="3417191"/>
            <a:ext cx="33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>
                <a:latin typeface="Montserrat" pitchFamily="2" charset="-18"/>
              </a:rPr>
              <a:t>ADE will enable members of </a:t>
            </a:r>
            <a:r>
              <a:rPr lang="hr-HR" sz="1100" dirty="0">
                <a:latin typeface="Montserrat" pitchFamily="2" charset="-18"/>
              </a:rPr>
              <a:t>ZSE</a:t>
            </a:r>
            <a:r>
              <a:rPr lang="en-GB" sz="1100" dirty="0">
                <a:latin typeface="Montserrat" pitchFamily="2" charset="-18"/>
              </a:rPr>
              <a:t>, members of other exchanges, as well as third-party interested parties and their clients to access global crypto markets.</a:t>
            </a:r>
            <a:endParaRPr lang="en-US" sz="1100" dirty="0">
              <a:latin typeface="Montserrat" pitchFamily="2" charset="-1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29C0D2-6BC9-2EEE-8557-2616FF0E705F}"/>
              </a:ext>
            </a:extLst>
          </p:cNvPr>
          <p:cNvCxnSpPr>
            <a:cxnSpLocks/>
          </p:cNvCxnSpPr>
          <p:nvPr/>
        </p:nvCxnSpPr>
        <p:spPr>
          <a:xfrm>
            <a:off x="464078" y="2057400"/>
            <a:ext cx="3727293" cy="0"/>
          </a:xfrm>
          <a:prstGeom prst="line">
            <a:avLst/>
          </a:prstGeom>
          <a:ln>
            <a:solidFill>
              <a:srgbClr val="7340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D465D-1A04-91E3-02D0-A3A9DD44D8F4}"/>
              </a:ext>
            </a:extLst>
          </p:cNvPr>
          <p:cNvCxnSpPr>
            <a:cxnSpLocks/>
          </p:cNvCxnSpPr>
          <p:nvPr/>
        </p:nvCxnSpPr>
        <p:spPr>
          <a:xfrm>
            <a:off x="4495800" y="2057400"/>
            <a:ext cx="4575348" cy="0"/>
          </a:xfrm>
          <a:prstGeom prst="line">
            <a:avLst/>
          </a:prstGeom>
          <a:ln>
            <a:solidFill>
              <a:srgbClr val="7340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kstniOkvir 8">
            <a:extLst>
              <a:ext uri="{FF2B5EF4-FFF2-40B4-BE49-F238E27FC236}">
                <a16:creationId xmlns:a16="http://schemas.microsoft.com/office/drawing/2014/main" id="{0FCCE347-7A9A-1110-08E7-5A975A6B6A16}"/>
              </a:ext>
            </a:extLst>
          </p:cNvPr>
          <p:cNvSpPr txBox="1"/>
          <p:nvPr/>
        </p:nvSpPr>
        <p:spPr>
          <a:xfrm>
            <a:off x="5028782" y="2482741"/>
            <a:ext cx="397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7340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 Digital Exchange</a:t>
            </a:r>
            <a:endParaRPr lang="en-US" sz="1400" b="1" baseline="30000" dirty="0">
              <a:solidFill>
                <a:srgbClr val="7340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E671A6-CF8A-97DD-1F27-CE17A3B3F0F7}"/>
              </a:ext>
            </a:extLst>
          </p:cNvPr>
          <p:cNvSpPr/>
          <p:nvPr/>
        </p:nvSpPr>
        <p:spPr>
          <a:xfrm>
            <a:off x="6050055" y="4614915"/>
            <a:ext cx="1929029" cy="582978"/>
          </a:xfrm>
          <a:prstGeom prst="roundRect">
            <a:avLst>
              <a:gd name="adj" fmla="val 18690"/>
            </a:avLst>
          </a:prstGeom>
          <a:solidFill>
            <a:srgbClr val="7340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25" b="1" dirty="0">
                <a:solidFill>
                  <a:schemeClr val="bg1"/>
                </a:solidFill>
                <a:latin typeface="Montserrat" pitchFamily="2" charset="-18"/>
              </a:rPr>
              <a:t>Adria Digital Exchange</a:t>
            </a:r>
            <a:endParaRPr lang="en-GB" sz="1425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25D46A51-2BA4-AB45-162C-8F010BC464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56688" y="4013037"/>
            <a:ext cx="1452078" cy="33465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76ADD5BD-B9D1-758B-7136-4D12212C1974}"/>
              </a:ext>
            </a:extLst>
          </p:cNvPr>
          <p:cNvCxnSpPr>
            <a:cxnSpLocks/>
          </p:cNvCxnSpPr>
          <p:nvPr/>
        </p:nvCxnSpPr>
        <p:spPr>
          <a:xfrm rot="5400000">
            <a:off x="7398462" y="3972985"/>
            <a:ext cx="1514042" cy="35279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ECFA62F-7BBB-EF8F-450B-FDC1307C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210" y="2966194"/>
            <a:ext cx="1610379" cy="488132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0134040-2341-727D-9D8A-6C7003CC6075}"/>
              </a:ext>
            </a:extLst>
          </p:cNvPr>
          <p:cNvSpPr txBox="1">
            <a:spLocks/>
          </p:cNvSpPr>
          <p:nvPr/>
        </p:nvSpPr>
        <p:spPr>
          <a:xfrm>
            <a:off x="7958516" y="3000731"/>
            <a:ext cx="910127" cy="3924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b="1" dirty="0">
                <a:latin typeface="Montserrat" pitchFamily="2" charset="-18"/>
              </a:rPr>
              <a:t>Digital </a:t>
            </a:r>
          </a:p>
          <a:p>
            <a:r>
              <a:rPr lang="en-US" sz="1350" b="1" dirty="0">
                <a:latin typeface="Montserrat" pitchFamily="2" charset="-18"/>
              </a:rPr>
              <a:t>Assembly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3D6DC0-23ED-A17E-E557-D93BD3CC8B14}"/>
              </a:ext>
            </a:extLst>
          </p:cNvPr>
          <p:cNvCxnSpPr>
            <a:cxnSpLocks/>
          </p:cNvCxnSpPr>
          <p:nvPr/>
        </p:nvCxnSpPr>
        <p:spPr>
          <a:xfrm>
            <a:off x="7979084" y="3031277"/>
            <a:ext cx="0" cy="313076"/>
          </a:xfrm>
          <a:prstGeom prst="line">
            <a:avLst/>
          </a:prstGeom>
          <a:ln w="28575">
            <a:solidFill>
              <a:srgbClr val="D21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61B63-8D25-3AA5-BADB-D671A337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24951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(3)</Template>
  <TotalTime>6503</TotalTime>
  <Words>1584</Words>
  <Application>Microsoft Office PowerPoint</Application>
  <PresentationFormat>On-screen Show (4:3)</PresentationFormat>
  <Paragraphs>321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Raleway</vt:lpstr>
      <vt:lpstr>Prezentacija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Paxos – general information</vt:lpstr>
      <vt:lpstr>Leader in Crypto Infrastructure </vt:lpstr>
      <vt:lpstr>Why Digital Assembly and why Paxos</vt:lpstr>
      <vt:lpstr>Adria Digital Exchange</vt:lpstr>
      <vt:lpstr>ADE Infrastructure</vt:lpstr>
      <vt:lpstr>Adria Digital Exchange – General Information</vt:lpstr>
      <vt:lpstr>ADE offers its members a range of benefits</vt:lpstr>
      <vt:lpstr>Advantages of ADE platform for investors</vt:lpstr>
      <vt:lpstr>IT Security of ADE Platform</vt:lpstr>
      <vt:lpstr>Custody Insurance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tgracan</dc:creator>
  <cp:lastModifiedBy>Tomislav Gracan</cp:lastModifiedBy>
  <cp:revision>472</cp:revision>
  <cp:lastPrinted>2018-10-26T08:07:00Z</cp:lastPrinted>
  <dcterms:created xsi:type="dcterms:W3CDTF">2016-09-29T13:26:23Z</dcterms:created>
  <dcterms:modified xsi:type="dcterms:W3CDTF">2023-09-06T07:51:20Z</dcterms:modified>
</cp:coreProperties>
</file>